
<file path=[Content_Types].xml><?xml version="1.0" encoding="utf-8"?>
<Types xmlns="http://schemas.openxmlformats.org/package/2006/content-types"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72" r:id="rId5"/>
    <p:sldId id="309" r:id="rId6"/>
    <p:sldId id="367" r:id="rId7"/>
    <p:sldId id="368" r:id="rId8"/>
    <p:sldId id="369" r:id="rId9"/>
    <p:sldId id="370" r:id="rId10"/>
    <p:sldId id="371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00FF"/>
    <a:srgbClr val="00B0F0"/>
    <a:srgbClr val="005C2A"/>
    <a:srgbClr val="008000"/>
    <a:srgbClr val="33CC33"/>
    <a:srgbClr val="FFFDD9"/>
    <a:srgbClr val="245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0" autoAdjust="0"/>
    <p:restoredTop sz="63878" autoAdjust="0"/>
  </p:normalViewPr>
  <p:slideViewPr>
    <p:cSldViewPr>
      <p:cViewPr varScale="1">
        <p:scale>
          <a:sx n="105" d="100"/>
          <a:sy n="105" d="100"/>
        </p:scale>
        <p:origin x="1568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90" d="100"/>
          <a:sy n="90" d="100"/>
        </p:scale>
        <p:origin x="3564" y="168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opecdms.opec.org/opecrepositorydav/nodes/2640510/NULL___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18421052631579E-2"/>
          <c:y val="0.12426408237431859"/>
          <c:w val="0.96046633973384921"/>
          <c:h val="0.61389864728447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 (forecast)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World</c:v>
                </c:pt>
                <c:pt idx="1">
                  <c:v>US</c:v>
                </c:pt>
                <c:pt idx="2">
                  <c:v>Euro-zone</c:v>
                </c:pt>
                <c:pt idx="3">
                  <c:v>Japan</c:v>
                </c:pt>
                <c:pt idx="4">
                  <c:v>UK</c:v>
                </c:pt>
                <c:pt idx="5">
                  <c:v>OECD</c:v>
                </c:pt>
                <c:pt idx="6">
                  <c:v>China</c:v>
                </c:pt>
                <c:pt idx="7">
                  <c:v>India</c:v>
                </c:pt>
                <c:pt idx="8">
                  <c:v>Brazil</c:v>
                </c:pt>
                <c:pt idx="9">
                  <c:v>Russia</c:v>
                </c:pt>
                <c:pt idx="10">
                  <c:v>OPEC</c:v>
                </c:pt>
                <c:pt idx="11">
                  <c:v>Non-OECD</c:v>
                </c:pt>
                <c:pt idx="12">
                  <c:v>Africa</c:v>
                </c:pt>
                <c:pt idx="13">
                  <c:v>South Africa</c:v>
                </c:pt>
              </c:strCache>
            </c:strRef>
          </c:cat>
          <c:val>
            <c:numRef>
              <c:f>Sheet1!$B$2:$B$15</c:f>
              <c:numCache>
                <c:formatCode>0.0</c:formatCode>
                <c:ptCount val="14"/>
                <c:pt idx="0">
                  <c:v>2.7</c:v>
                </c:pt>
                <c:pt idx="1">
                  <c:v>1.6</c:v>
                </c:pt>
                <c:pt idx="2">
                  <c:v>0.5</c:v>
                </c:pt>
                <c:pt idx="3">
                  <c:v>0.9</c:v>
                </c:pt>
                <c:pt idx="4">
                  <c:v>0.6</c:v>
                </c:pt>
                <c:pt idx="5">
                  <c:v>1.2</c:v>
                </c:pt>
                <c:pt idx="6">
                  <c:v>4.8</c:v>
                </c:pt>
                <c:pt idx="7">
                  <c:v>5.9</c:v>
                </c:pt>
                <c:pt idx="8">
                  <c:v>1.5</c:v>
                </c:pt>
                <c:pt idx="9">
                  <c:v>1.7</c:v>
                </c:pt>
                <c:pt idx="10">
                  <c:v>2.8</c:v>
                </c:pt>
                <c:pt idx="11">
                  <c:v>3.9</c:v>
                </c:pt>
                <c:pt idx="12">
                  <c:v>2.9</c:v>
                </c:pt>
                <c:pt idx="1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E-42EA-A49E-ADA8FC0155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 (forecast)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10"/>
              <c:layout>
                <c:manualLayout>
                  <c:x val="2.976190476190476E-3"/>
                  <c:y val="2.12765957446808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BE-42EA-A49E-ADA8FC0155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B0F0"/>
                    </a:solidFill>
                  </a:defRPr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World</c:v>
                </c:pt>
                <c:pt idx="1">
                  <c:v>US</c:v>
                </c:pt>
                <c:pt idx="2">
                  <c:v>Euro-zone</c:v>
                </c:pt>
                <c:pt idx="3">
                  <c:v>Japan</c:v>
                </c:pt>
                <c:pt idx="4">
                  <c:v>UK</c:v>
                </c:pt>
                <c:pt idx="5">
                  <c:v>OECD</c:v>
                </c:pt>
                <c:pt idx="6">
                  <c:v>China</c:v>
                </c:pt>
                <c:pt idx="7">
                  <c:v>India</c:v>
                </c:pt>
                <c:pt idx="8">
                  <c:v>Brazil</c:v>
                </c:pt>
                <c:pt idx="9">
                  <c:v>Russia</c:v>
                </c:pt>
                <c:pt idx="10">
                  <c:v>OPEC</c:v>
                </c:pt>
                <c:pt idx="11">
                  <c:v>Non-OECD</c:v>
                </c:pt>
                <c:pt idx="12">
                  <c:v>Africa</c:v>
                </c:pt>
                <c:pt idx="13">
                  <c:v>South Africa</c:v>
                </c:pt>
              </c:strCache>
            </c:strRef>
          </c:cat>
          <c:val>
            <c:numRef>
              <c:f>Sheet1!$C$2:$C$15</c:f>
              <c:numCache>
                <c:formatCode>0.0</c:formatCode>
                <c:ptCount val="14"/>
                <c:pt idx="0">
                  <c:v>2.9</c:v>
                </c:pt>
                <c:pt idx="1">
                  <c:v>1.7</c:v>
                </c:pt>
                <c:pt idx="2">
                  <c:v>1.2</c:v>
                </c:pt>
                <c:pt idx="3">
                  <c:v>1</c:v>
                </c:pt>
                <c:pt idx="4">
                  <c:v>1</c:v>
                </c:pt>
                <c:pt idx="5">
                  <c:v>1.5</c:v>
                </c:pt>
                <c:pt idx="6">
                  <c:v>4.5999999999999996</c:v>
                </c:pt>
                <c:pt idx="7">
                  <c:v>6.1</c:v>
                </c:pt>
                <c:pt idx="8">
                  <c:v>1.9</c:v>
                </c:pt>
                <c:pt idx="9">
                  <c:v>1.2</c:v>
                </c:pt>
                <c:pt idx="10">
                  <c:v>2.8</c:v>
                </c:pt>
                <c:pt idx="11">
                  <c:v>4</c:v>
                </c:pt>
                <c:pt idx="12">
                  <c:v>3.1</c:v>
                </c:pt>
                <c:pt idx="13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BE-42EA-A49E-ADA8FC015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37"/>
        <c:axId val="8842624"/>
        <c:axId val="36504704"/>
      </c:barChart>
      <c:catAx>
        <c:axId val="8842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/>
            </a:pPr>
            <a:endParaRPr lang="en-NL"/>
          </a:p>
        </c:txPr>
        <c:crossAx val="36504704"/>
        <c:crosses val="autoZero"/>
        <c:auto val="1"/>
        <c:lblAlgn val="ctr"/>
        <c:lblOffset val="100"/>
        <c:tickLblSkip val="1"/>
        <c:noMultiLvlLbl val="0"/>
      </c:catAx>
      <c:valAx>
        <c:axId val="3650470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GB" sz="1200"/>
                  <a:t>%</a:t>
                </a:r>
              </a:p>
            </c:rich>
          </c:tx>
          <c:layout>
            <c:manualLayout>
              <c:xMode val="edge"/>
              <c:yMode val="edge"/>
              <c:x val="3.1323387208177989E-4"/>
              <c:y val="0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en-NL"/>
          </a:p>
        </c:txPr>
        <c:crossAx val="884262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8252753562054744"/>
          <c:y val="6.130005025967499E-3"/>
          <c:w val="0.40009209375143895"/>
          <c:h val="0.11916544006877902"/>
        </c:manualLayout>
      </c:layout>
      <c:overlay val="0"/>
      <c:spPr>
        <a:noFill/>
      </c:spPr>
    </c:legend>
    <c:plotVisOnly val="1"/>
    <c:dispBlanksAs val="gap"/>
    <c:showDLblsOverMax val="0"/>
  </c:chart>
  <c:txPr>
    <a:bodyPr/>
    <a:lstStyle/>
    <a:p>
      <a:pPr>
        <a:defRPr lang="en-US" sz="1400" kern="1200">
          <a:solidFill>
            <a:schemeClr val="tx1"/>
          </a:solidFill>
          <a:latin typeface="+mn-lt"/>
          <a:ea typeface="+mn-ea"/>
          <a:cs typeface="+mn-cs"/>
        </a:defRPr>
      </a:pPr>
      <a:endParaRPr lang="en-NL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26120851095102E-2"/>
          <c:y val="0.15942188147534189"/>
          <c:w val="0.89294551966050972"/>
          <c:h val="0.7070251415941428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'Global Spending_Rystad Energy'!$D$4</c:f>
              <c:strCache>
                <c:ptCount val="1"/>
                <c:pt idx="0">
                  <c:v>Global spending (LHS)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37-4EE7-83E4-2FF491CC0C3D}"/>
                </c:ext>
              </c:extLst>
            </c:dLbl>
            <c:dLbl>
              <c:idx val="2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37-4EE7-83E4-2FF491CC0C3D}"/>
                </c:ext>
              </c:extLst>
            </c:dLbl>
            <c:dLbl>
              <c:idx val="2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37-4EE7-83E4-2FF491CC0C3D}"/>
                </c:ext>
              </c:extLst>
            </c:dLbl>
            <c:dLbl>
              <c:idx val="2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37-4EE7-83E4-2FF491CC0C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rgbClr val="002060"/>
                    </a:solidFill>
                  </a:defRPr>
                </a:pPr>
                <a:endParaRPr lang="en-NL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'Global Spending_Rystad Energy'!$A$5:$A$30</c:f>
              <c:strCach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2024*</c:v>
                </c:pt>
                <c:pt idx="25">
                  <c:v>2025*</c:v>
                </c:pt>
              </c:strCache>
            </c:strRef>
          </c:cat>
          <c:val>
            <c:numRef>
              <c:f>'Global Spending_Rystad Energy'!$D$5:$D$30</c:f>
              <c:numCache>
                <c:formatCode>0</c:formatCode>
                <c:ptCount val="26"/>
                <c:pt idx="0">
                  <c:v>123.61678999999999</c:v>
                </c:pt>
                <c:pt idx="1">
                  <c:v>161.04660999999999</c:v>
                </c:pt>
                <c:pt idx="2">
                  <c:v>160.98681999999999</c:v>
                </c:pt>
                <c:pt idx="3">
                  <c:v>183.58376999999999</c:v>
                </c:pt>
                <c:pt idx="4">
                  <c:v>225.23192999999998</c:v>
                </c:pt>
                <c:pt idx="5">
                  <c:v>295.91361999999998</c:v>
                </c:pt>
                <c:pt idx="6">
                  <c:v>383.76894999999996</c:v>
                </c:pt>
                <c:pt idx="7">
                  <c:v>456.82872999999995</c:v>
                </c:pt>
                <c:pt idx="8">
                  <c:v>565.19896999999992</c:v>
                </c:pt>
                <c:pt idx="9">
                  <c:v>520.67724999999996</c:v>
                </c:pt>
                <c:pt idx="10">
                  <c:v>606.13660000000004</c:v>
                </c:pt>
                <c:pt idx="11">
                  <c:v>691.21830000000011</c:v>
                </c:pt>
                <c:pt idx="12">
                  <c:v>812.70479999999998</c:v>
                </c:pt>
                <c:pt idx="13">
                  <c:v>863.33460000000002</c:v>
                </c:pt>
                <c:pt idx="14">
                  <c:v>888.66610000000003</c:v>
                </c:pt>
                <c:pt idx="15">
                  <c:v>664.2675999999999</c:v>
                </c:pt>
                <c:pt idx="16">
                  <c:v>504.25409999999999</c:v>
                </c:pt>
                <c:pt idx="17">
                  <c:v>531.25017000000003</c:v>
                </c:pt>
                <c:pt idx="18">
                  <c:v>571.48796000000004</c:v>
                </c:pt>
                <c:pt idx="19">
                  <c:v>557.73099999999999</c:v>
                </c:pt>
                <c:pt idx="20">
                  <c:v>400.70756</c:v>
                </c:pt>
                <c:pt idx="21">
                  <c:v>428.98077999999998</c:v>
                </c:pt>
                <c:pt idx="22">
                  <c:v>524.81800999999996</c:v>
                </c:pt>
                <c:pt idx="23">
                  <c:v>586.91404</c:v>
                </c:pt>
                <c:pt idx="24">
                  <c:v>607.00139999999999</c:v>
                </c:pt>
                <c:pt idx="25">
                  <c:v>597.0489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37-4EE7-83E4-2FF491CC0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axId val="124584704"/>
        <c:axId val="124586240"/>
      </c:barChart>
      <c:lineChart>
        <c:grouping val="standard"/>
        <c:varyColors val="0"/>
        <c:ser>
          <c:idx val="0"/>
          <c:order val="1"/>
          <c:tx>
            <c:strRef>
              <c:f>'Global Spending_Rystad Energy'!$G$4</c:f>
              <c:strCache>
                <c:ptCount val="1"/>
                <c:pt idx="0">
                  <c:v>Prices (RHS)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2.5757572684613129E-2"/>
                  <c:y val="-3.54609929078015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en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37-4EE7-83E4-2FF491CC0C3D}"/>
                </c:ext>
              </c:extLst>
            </c:dLbl>
            <c:dLbl>
              <c:idx val="24"/>
              <c:layout>
                <c:manualLayout>
                  <c:x val="-2.2727270015835233E-2"/>
                  <c:y val="-3.90070921985816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>
                      <a:solidFill>
                        <a:srgbClr val="FF0000"/>
                      </a:solidFill>
                    </a:defRPr>
                  </a:pPr>
                  <a:endParaRPr lang="en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37-4EE7-83E4-2FF491CC0C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'Global Spending_Rystad Energy'!$A$5:$A$30</c:f>
              <c:strCach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2024*</c:v>
                </c:pt>
                <c:pt idx="25">
                  <c:v>2025*</c:v>
                </c:pt>
              </c:strCache>
            </c:strRef>
          </c:cat>
          <c:val>
            <c:numRef>
              <c:f>'Global Spending_Rystad Energy'!$G$5:$G$30</c:f>
              <c:numCache>
                <c:formatCode>0.00</c:formatCode>
                <c:ptCount val="26"/>
                <c:pt idx="0">
                  <c:v>27.596</c:v>
                </c:pt>
                <c:pt idx="1">
                  <c:v>23.123000000000001</c:v>
                </c:pt>
                <c:pt idx="2">
                  <c:v>24.363</c:v>
                </c:pt>
                <c:pt idx="3">
                  <c:v>28.097000000000001</c:v>
                </c:pt>
                <c:pt idx="4">
                  <c:v>36.045000000000002</c:v>
                </c:pt>
                <c:pt idx="5">
                  <c:v>50.64</c:v>
                </c:pt>
                <c:pt idx="6">
                  <c:v>61.08</c:v>
                </c:pt>
                <c:pt idx="7">
                  <c:v>69.08</c:v>
                </c:pt>
                <c:pt idx="8">
                  <c:v>94.45</c:v>
                </c:pt>
                <c:pt idx="9">
                  <c:v>61.06</c:v>
                </c:pt>
                <c:pt idx="10">
                  <c:v>77.45</c:v>
                </c:pt>
                <c:pt idx="11">
                  <c:v>107.46</c:v>
                </c:pt>
                <c:pt idx="12">
                  <c:v>109.45</c:v>
                </c:pt>
                <c:pt idx="13">
                  <c:v>105.87</c:v>
                </c:pt>
                <c:pt idx="14">
                  <c:v>96.29</c:v>
                </c:pt>
                <c:pt idx="15">
                  <c:v>49.49</c:v>
                </c:pt>
                <c:pt idx="16">
                  <c:v>40.76</c:v>
                </c:pt>
                <c:pt idx="17">
                  <c:v>52.43</c:v>
                </c:pt>
                <c:pt idx="18">
                  <c:v>69.78</c:v>
                </c:pt>
                <c:pt idx="19">
                  <c:v>64.040000000000006</c:v>
                </c:pt>
                <c:pt idx="20">
                  <c:v>41.47</c:v>
                </c:pt>
                <c:pt idx="21">
                  <c:v>69.89</c:v>
                </c:pt>
                <c:pt idx="22">
                  <c:v>100.08</c:v>
                </c:pt>
                <c:pt idx="23">
                  <c:v>82.95</c:v>
                </c:pt>
                <c:pt idx="24">
                  <c:v>79.930000000000007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E637-4EE7-83E4-2FF491CC0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606720"/>
        <c:axId val="124604800"/>
      </c:lineChart>
      <c:catAx>
        <c:axId val="12458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b="1"/>
            </a:pPr>
            <a:endParaRPr lang="en-NL"/>
          </a:p>
        </c:txPr>
        <c:crossAx val="124586240"/>
        <c:crosses val="autoZero"/>
        <c:auto val="1"/>
        <c:lblAlgn val="ctr"/>
        <c:lblOffset val="100"/>
        <c:noMultiLvlLbl val="0"/>
      </c:catAx>
      <c:valAx>
        <c:axId val="12458624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GB" dirty="0">
                    <a:solidFill>
                      <a:schemeClr val="accent1"/>
                    </a:solidFill>
                  </a:rPr>
                  <a:t>US$ </a:t>
                </a:r>
                <a:r>
                  <a:rPr lang="en-GB" dirty="0" err="1">
                    <a:solidFill>
                      <a:schemeClr val="accent1"/>
                    </a:solidFill>
                  </a:rPr>
                  <a:t>bn</a:t>
                </a:r>
                <a:endParaRPr lang="en-GB" dirty="0">
                  <a:solidFill>
                    <a:schemeClr val="accent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4.5494429286257708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en-NL"/>
          </a:p>
        </c:txPr>
        <c:crossAx val="124584704"/>
        <c:crosses val="autoZero"/>
        <c:crossBetween val="between"/>
      </c:valAx>
      <c:valAx>
        <c:axId val="124604800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en-GB" dirty="0">
                    <a:solidFill>
                      <a:srgbClr val="FF0000"/>
                    </a:solidFill>
                  </a:rPr>
                  <a:t>US$/b</a:t>
                </a:r>
              </a:p>
            </c:rich>
          </c:tx>
          <c:layout>
            <c:manualLayout>
              <c:xMode val="edge"/>
              <c:yMode val="edge"/>
              <c:x val="0.95187831640678644"/>
              <c:y val="4.350337856704081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en-NL"/>
          </a:p>
        </c:txPr>
        <c:crossAx val="124606720"/>
        <c:crosses val="max"/>
        <c:crossBetween val="between"/>
      </c:valAx>
      <c:catAx>
        <c:axId val="124606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60480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8.0366728660614575E-2"/>
          <c:y val="6.4843078125872561E-2"/>
          <c:w val="0.84743821910782391"/>
          <c:h val="6.4422013737644487E-2"/>
        </c:manualLayout>
      </c:layout>
      <c:overlay val="0"/>
      <c:txPr>
        <a:bodyPr/>
        <a:lstStyle/>
        <a:p>
          <a:pPr>
            <a:defRPr sz="1100" b="1"/>
          </a:pPr>
          <a:endParaRPr lang="en-N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91480721070325E-2"/>
          <c:y val="0.19189826346556166"/>
          <c:w val="0.89749320808583133"/>
          <c:h val="0.56028053411614553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World!$A$48:$B$48</c:f>
              <c:strCache>
                <c:ptCount val="2"/>
                <c:pt idx="0">
                  <c:v>US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World!$C$47:$G$47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  <c:pt idx="4">
                  <c:v>2025*</c:v>
                </c:pt>
              </c:strCache>
            </c:strRef>
          </c:cat>
          <c:val>
            <c:numRef>
              <c:f>World!$C$48:$G$48</c:f>
              <c:numCache>
                <c:formatCode>0.0</c:formatCode>
                <c:ptCount val="5"/>
                <c:pt idx="0">
                  <c:v>1.6862621678269321</c:v>
                </c:pt>
                <c:pt idx="1">
                  <c:v>0.12635616438356223</c:v>
                </c:pt>
                <c:pt idx="2">
                  <c:v>0.14298356164383463</c:v>
                </c:pt>
                <c:pt idx="3">
                  <c:v>0.17252732240437041</c:v>
                </c:pt>
                <c:pt idx="4">
                  <c:v>4.2479337629881542E-2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FE-45A9-83C2-512A068405C5}"/>
            </c:ext>
          </c:extLst>
        </c:ser>
        <c:ser>
          <c:idx val="1"/>
          <c:order val="1"/>
          <c:tx>
            <c:strRef>
              <c:f>World!$A$49:$B$49</c:f>
              <c:strCache>
                <c:ptCount val="2"/>
                <c:pt idx="0">
                  <c:v>Europe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World!$C$47:$G$47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  <c:pt idx="4">
                  <c:v>2025*</c:v>
                </c:pt>
              </c:strCache>
            </c:strRef>
          </c:cat>
          <c:val>
            <c:numRef>
              <c:f>World!$C$49:$G$49</c:f>
              <c:numCache>
                <c:formatCode>0.0</c:formatCode>
                <c:ptCount val="5"/>
                <c:pt idx="0">
                  <c:v>0.7780217082116927</c:v>
                </c:pt>
                <c:pt idx="1">
                  <c:v>0.31633972602739746</c:v>
                </c:pt>
                <c:pt idx="2">
                  <c:v>-9.5408219178082732E-2</c:v>
                </c:pt>
                <c:pt idx="3">
                  <c:v>2.5486424874577196E-2</c:v>
                </c:pt>
                <c:pt idx="4">
                  <c:v>1.6707848710721507E-2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FE-45A9-83C2-512A068405C5}"/>
            </c:ext>
          </c:extLst>
        </c:ser>
        <c:ser>
          <c:idx val="3"/>
          <c:order val="2"/>
          <c:tx>
            <c:strRef>
              <c:f>World!$A$50:$B$50</c:f>
              <c:strCache>
                <c:ptCount val="2"/>
                <c:pt idx="0">
                  <c:v>China</c:v>
                </c:pt>
              </c:strCache>
            </c:strRef>
          </c:tx>
          <c:spPr>
            <a:solidFill>
              <a:srgbClr val="6EA92D"/>
            </a:solidFill>
            <a:ln>
              <a:noFill/>
            </a:ln>
          </c:spPr>
          <c:invertIfNegative val="0"/>
          <c:cat>
            <c:strRef>
              <c:f>World!$C$47:$G$47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  <c:pt idx="4">
                  <c:v>2025*</c:v>
                </c:pt>
              </c:strCache>
            </c:strRef>
          </c:cat>
          <c:val>
            <c:numRef>
              <c:f>World!$C$50:$G$50</c:f>
              <c:numCache>
                <c:formatCode>0.0</c:formatCode>
                <c:ptCount val="5"/>
                <c:pt idx="0">
                  <c:v>1.1604037752712433</c:v>
                </c:pt>
                <c:pt idx="1">
                  <c:v>-0.14631236336278519</c:v>
                </c:pt>
                <c:pt idx="2">
                  <c:v>1.2409945205479467</c:v>
                </c:pt>
                <c:pt idx="3">
                  <c:v>0.63027126039558112</c:v>
                </c:pt>
                <c:pt idx="4">
                  <c:v>0.41042344858273339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FE-45A9-83C2-512A068405C5}"/>
            </c:ext>
          </c:extLst>
        </c:ser>
        <c:ser>
          <c:idx val="0"/>
          <c:order val="3"/>
          <c:tx>
            <c:strRef>
              <c:f>World!$A$51:$B$51</c:f>
              <c:strCache>
                <c:ptCount val="2"/>
                <c:pt idx="0">
                  <c:v>India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World!$C$47:$G$47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  <c:pt idx="4">
                  <c:v>2025*</c:v>
                </c:pt>
              </c:strCache>
            </c:strRef>
          </c:cat>
          <c:val>
            <c:numRef>
              <c:f>World!$C$51:$G$51</c:f>
              <c:numCache>
                <c:formatCode>0.0</c:formatCode>
                <c:ptCount val="5"/>
                <c:pt idx="0">
                  <c:v>0.26180229369198837</c:v>
                </c:pt>
                <c:pt idx="1">
                  <c:v>0.36562701678317033</c:v>
                </c:pt>
                <c:pt idx="2">
                  <c:v>0.20505929023324754</c:v>
                </c:pt>
                <c:pt idx="3">
                  <c:v>0.21983139638021498</c:v>
                </c:pt>
                <c:pt idx="4">
                  <c:v>0.22797748933938866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FE-45A9-83C2-512A068405C5}"/>
            </c:ext>
          </c:extLst>
        </c:ser>
        <c:ser>
          <c:idx val="4"/>
          <c:order val="4"/>
          <c:tx>
            <c:strRef>
              <c:f>World!$A$52:$B$52</c:f>
              <c:strCache>
                <c:ptCount val="2"/>
                <c:pt idx="0">
                  <c:v>Others</c:v>
                </c:pt>
              </c:strCache>
            </c:strRef>
          </c:tx>
          <c:invertIfNegative val="0"/>
          <c:cat>
            <c:strRef>
              <c:f>World!$C$47:$G$47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  <c:pt idx="4">
                  <c:v>2025*</c:v>
                </c:pt>
              </c:strCache>
            </c:strRef>
          </c:cat>
          <c:val>
            <c:numRef>
              <c:f>World!$C$52:$G$52</c:f>
              <c:numCache>
                <c:formatCode>0.0</c:formatCode>
                <c:ptCount val="5"/>
                <c:pt idx="0">
                  <c:v>2.0531266405062629</c:v>
                </c:pt>
                <c:pt idx="1">
                  <c:v>1.8008181592889638</c:v>
                </c:pt>
                <c:pt idx="2">
                  <c:v>1.0081555046569513</c:v>
                </c:pt>
                <c:pt idx="3">
                  <c:v>1.1975832607507986</c:v>
                </c:pt>
                <c:pt idx="4">
                  <c:v>1.1489666477092557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FE-45A9-83C2-512A06840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2375424"/>
        <c:axId val="402522112"/>
      </c:barChart>
      <c:lineChart>
        <c:grouping val="standard"/>
        <c:varyColors val="0"/>
        <c:ser>
          <c:idx val="5"/>
          <c:order val="5"/>
          <c:tx>
            <c:strRef>
              <c:f>World!$A$53:$B$53</c:f>
              <c:strCache>
                <c:ptCount val="2"/>
                <c:pt idx="0">
                  <c:v>Total world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chemeClr val="bg1"/>
              </a:solidFill>
            </c:spPr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FE-45A9-83C2-512A068405C5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FE-45A9-83C2-512A068405C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FF0000"/>
                    </a:solidFill>
                  </a:defRPr>
                </a:pPr>
                <a:endParaRPr lang="en-N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World!$C$47:$G$47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  <c:pt idx="4">
                  <c:v>2025*</c:v>
                </c:pt>
              </c:strCache>
            </c:strRef>
          </c:cat>
          <c:val>
            <c:numRef>
              <c:f>World!$C$53:$G$53</c:f>
              <c:numCache>
                <c:formatCode>0.0</c:formatCode>
                <c:ptCount val="5"/>
                <c:pt idx="0">
                  <c:v>5.9396165855081193</c:v>
                </c:pt>
                <c:pt idx="1">
                  <c:v>2.4628287031203087</c:v>
                </c:pt>
                <c:pt idx="2">
                  <c:v>2.5017846579038974</c:v>
                </c:pt>
                <c:pt idx="3">
                  <c:v>2.2456996648055423</c:v>
                </c:pt>
                <c:pt idx="4">
                  <c:v>1.8465547719719808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35FE-45A9-83C2-512A06840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375424"/>
        <c:axId val="402522112"/>
      </c:lineChart>
      <c:catAx>
        <c:axId val="40237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NL"/>
          </a:p>
        </c:txPr>
        <c:crossAx val="402522112"/>
        <c:crosses val="autoZero"/>
        <c:auto val="1"/>
        <c:lblAlgn val="ctr"/>
        <c:lblOffset val="100"/>
        <c:noMultiLvlLbl val="0"/>
      </c:catAx>
      <c:valAx>
        <c:axId val="40252211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02375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1727319901631207E-3"/>
          <c:y val="0.86790932773019158"/>
          <c:w val="0.98364167587934026"/>
          <c:h val="9.465003591299409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000">
              <a:solidFill>
                <a:schemeClr val="tx1"/>
              </a:solidFill>
            </a:defRPr>
          </a:pPr>
          <a:endParaRPr lang="en-N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1">
          <a:solidFill>
            <a:schemeClr val="tx1"/>
          </a:solidFill>
        </a:defRPr>
      </a:pPr>
      <a:endParaRPr lang="en-N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85348012054049"/>
          <c:y val="0.12499986329848721"/>
          <c:w val="0.70149606299212597"/>
          <c:h val="0.55017437644971956"/>
        </c:manualLayout>
      </c:layout>
      <c:barChart>
        <c:barDir val="bar"/>
        <c:grouping val="clustered"/>
        <c:varyColors val="0"/>
        <c:ser>
          <c:idx val="35"/>
          <c:order val="0"/>
          <c:tx>
            <c:strRef>
              <c:f>World!$D$34</c:f>
              <c:strCache>
                <c:ptCount val="1"/>
                <c:pt idx="0">
                  <c:v>2025*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6.1728395061728392E-3"/>
                  <c:y val="2.0833310549747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B7-40E9-8F91-164F3A777F1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World!$A$35:$A$38</c:f>
              <c:strCache>
                <c:ptCount val="4"/>
                <c:pt idx="0">
                  <c:v>Americas</c:v>
                </c:pt>
                <c:pt idx="1">
                  <c:v>Europe</c:v>
                </c:pt>
                <c:pt idx="2">
                  <c:v>Asia Pacific</c:v>
                </c:pt>
                <c:pt idx="3">
                  <c:v>Total OECD</c:v>
                </c:pt>
              </c:strCache>
            </c:strRef>
          </c:cat>
          <c:val>
            <c:numRef>
              <c:f>World!$D$35:$D$38</c:f>
              <c:numCache>
                <c:formatCode>0.00</c:formatCode>
                <c:ptCount val="4"/>
                <c:pt idx="0">
                  <c:v>7.8720381393477368E-2</c:v>
                </c:pt>
                <c:pt idx="1">
                  <c:v>1.6707848710721507E-2</c:v>
                </c:pt>
                <c:pt idx="2">
                  <c:v>1.0545306071474414E-2</c:v>
                </c:pt>
                <c:pt idx="3">
                  <c:v>0.10597353617566796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B7-40E9-8F91-164F3A777F10}"/>
            </c:ext>
          </c:extLst>
        </c:ser>
        <c:ser>
          <c:idx val="30"/>
          <c:order val="1"/>
          <c:tx>
            <c:strRef>
              <c:f>World!$C$1</c:f>
              <c:strCache>
                <c:ptCount val="1"/>
                <c:pt idx="0">
                  <c:v>2024*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B7-40E9-8F91-164F3A777F1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n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World!$A$35:$A$38</c:f>
              <c:strCache>
                <c:ptCount val="4"/>
                <c:pt idx="0">
                  <c:v>Americas</c:v>
                </c:pt>
                <c:pt idx="1">
                  <c:v>Europe</c:v>
                </c:pt>
                <c:pt idx="2">
                  <c:v>Asia Pacific</c:v>
                </c:pt>
                <c:pt idx="3">
                  <c:v>Total OECD</c:v>
                </c:pt>
              </c:strCache>
            </c:strRef>
          </c:cat>
          <c:val>
            <c:numRef>
              <c:f>World!$C$35:$C$38</c:f>
              <c:numCache>
                <c:formatCode>0.00</c:formatCode>
                <c:ptCount val="4"/>
                <c:pt idx="0">
                  <c:v>0.2103750713120256</c:v>
                </c:pt>
                <c:pt idx="1">
                  <c:v>2.5486424874577196E-2</c:v>
                </c:pt>
                <c:pt idx="2">
                  <c:v>2.1542108806143823E-2</c:v>
                </c:pt>
                <c:pt idx="3">
                  <c:v>0.25740360499275283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B7-40E9-8F91-164F3A777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821120"/>
        <c:axId val="126822656"/>
      </c:barChart>
      <c:catAx>
        <c:axId val="126821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900"/>
            </a:pPr>
            <a:endParaRPr lang="en-NL"/>
          </a:p>
        </c:txPr>
        <c:crossAx val="126822656"/>
        <c:crosses val="autoZero"/>
        <c:auto val="1"/>
        <c:lblAlgn val="ctr"/>
        <c:lblOffset val="100"/>
        <c:noMultiLvlLbl val="0"/>
      </c:catAx>
      <c:valAx>
        <c:axId val="126822656"/>
        <c:scaling>
          <c:orientation val="minMax"/>
          <c:max val="3.5"/>
          <c:min val="0"/>
        </c:scaling>
        <c:delete val="0"/>
        <c:axPos val="b"/>
        <c:numFmt formatCode="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6821120"/>
        <c:crosses val="autoZero"/>
        <c:crossBetween val="between"/>
        <c:majorUnit val="0.5"/>
      </c:valAx>
    </c:plotArea>
    <c:legend>
      <c:legendPos val="b"/>
      <c:layout>
        <c:manualLayout>
          <c:xMode val="edge"/>
          <c:yMode val="edge"/>
          <c:x val="3.4214056576261323E-2"/>
          <c:y val="0.83592756350878883"/>
          <c:w val="0.92854913969087194"/>
          <c:h val="0.11849451170766437"/>
        </c:manualLayout>
      </c:layout>
      <c:overlay val="0"/>
      <c:spPr>
        <a:noFill/>
        <a:ln>
          <a:solidFill>
            <a:schemeClr val="bg1">
              <a:lumMod val="85000"/>
            </a:schemeClr>
          </a:solidFill>
        </a:ln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N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1"/>
      </a:pPr>
      <a:endParaRPr lang="en-N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780037911927674"/>
          <c:y val="0.10895656679142576"/>
          <c:w val="0.64873019344804117"/>
          <c:h val="0.60538762715311389"/>
        </c:manualLayout>
      </c:layout>
      <c:barChart>
        <c:barDir val="bar"/>
        <c:grouping val="clustered"/>
        <c:varyColors val="0"/>
        <c:ser>
          <c:idx val="35"/>
          <c:order val="0"/>
          <c:tx>
            <c:strRef>
              <c:f>'Non-OECD'!$D$37</c:f>
              <c:strCache>
                <c:ptCount val="1"/>
                <c:pt idx="0">
                  <c:v>2025*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1B-4F10-899D-7509858ECEE0}"/>
                </c:ext>
              </c:extLst>
            </c:dLbl>
            <c:dLbl>
              <c:idx val="9"/>
              <c:layout>
                <c:manualLayout>
                  <c:x val="0"/>
                  <c:y val="1.6971923716325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29-46F7-93BF-3FAFE182C99F}"/>
                </c:ext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000">
                    <a:solidFill>
                      <a:srgbClr val="6EA92D"/>
                    </a:solidFill>
                  </a:defRPr>
                </a:pPr>
                <a:endParaRPr lang="en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'Non-OECD'!$A$38:$A$47</c:f>
              <c:strCache>
                <c:ptCount val="10"/>
                <c:pt idx="0">
                  <c:v>Other Europe</c:v>
                </c:pt>
                <c:pt idx="1">
                  <c:v>Other Eurasia</c:v>
                </c:pt>
                <c:pt idx="2">
                  <c:v>Africa</c:v>
                </c:pt>
                <c:pt idx="3">
                  <c:v>Russia</c:v>
                </c:pt>
                <c:pt idx="4">
                  <c:v>Latin America</c:v>
                </c:pt>
                <c:pt idx="5">
                  <c:v>Middle East</c:v>
                </c:pt>
                <c:pt idx="6">
                  <c:v>India</c:v>
                </c:pt>
                <c:pt idx="7">
                  <c:v>Other Asia</c:v>
                </c:pt>
                <c:pt idx="8">
                  <c:v>China</c:v>
                </c:pt>
                <c:pt idx="9">
                  <c:v>Total Non-OECD</c:v>
                </c:pt>
              </c:strCache>
            </c:strRef>
          </c:cat>
          <c:val>
            <c:numRef>
              <c:f>'Non-OECD'!$D$38:$D$47</c:f>
              <c:numCache>
                <c:formatCode>0.00</c:formatCode>
                <c:ptCount val="10"/>
                <c:pt idx="0">
                  <c:v>1.1249183418463149E-2</c:v>
                </c:pt>
                <c:pt idx="1">
                  <c:v>3.1558806981993204E-2</c:v>
                </c:pt>
                <c:pt idx="2">
                  <c:v>0.1</c:v>
                </c:pt>
                <c:pt idx="3">
                  <c:v>5.3839566013799356E-2</c:v>
                </c:pt>
                <c:pt idx="4">
                  <c:v>0.19981097058859287</c:v>
                </c:pt>
                <c:pt idx="5">
                  <c:v>0.38187574774327615</c:v>
                </c:pt>
                <c:pt idx="6">
                  <c:v>0.22797748933938866</c:v>
                </c:pt>
                <c:pt idx="7">
                  <c:v>0.31113060500767453</c:v>
                </c:pt>
                <c:pt idx="8">
                  <c:v>0.41042344858273339</c:v>
                </c:pt>
                <c:pt idx="9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29-46F7-93BF-3FAFE182C99F}"/>
            </c:ext>
          </c:extLst>
        </c:ser>
        <c:ser>
          <c:idx val="30"/>
          <c:order val="1"/>
          <c:tx>
            <c:strRef>
              <c:f>'Non-OECD'!$C$37</c:f>
              <c:strCache>
                <c:ptCount val="1"/>
                <c:pt idx="0">
                  <c:v>2024*</c:v>
                </c:pt>
              </c:strCache>
            </c:strRef>
          </c:tx>
          <c:spPr>
            <a:solidFill>
              <a:srgbClr val="007033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3.3943847432651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1B-4F10-899D-7509858ECEE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29-46F7-93BF-3FAFE182C99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29-46F7-93BF-3FAFE182C99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29-46F7-93BF-3FAFE182C99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29-46F7-93BF-3FAFE182C99F}"/>
                </c:ext>
              </c:extLst>
            </c:dLbl>
            <c:dLbl>
              <c:idx val="9"/>
              <c:layout>
                <c:manualLayout>
                  <c:x val="-9.2592592592592587E-3"/>
                  <c:y val="-5.6573079054418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29-46F7-93BF-3FAFE182C99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007033"/>
                    </a:solidFill>
                  </a:defRPr>
                </a:pPr>
                <a:endParaRPr lang="en-NL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'Non-OECD'!$A$38:$A$47</c:f>
              <c:strCache>
                <c:ptCount val="10"/>
                <c:pt idx="0">
                  <c:v>Other Europe</c:v>
                </c:pt>
                <c:pt idx="1">
                  <c:v>Other Eurasia</c:v>
                </c:pt>
                <c:pt idx="2">
                  <c:v>Africa</c:v>
                </c:pt>
                <c:pt idx="3">
                  <c:v>Russia</c:v>
                </c:pt>
                <c:pt idx="4">
                  <c:v>Latin America</c:v>
                </c:pt>
                <c:pt idx="5">
                  <c:v>Middle East</c:v>
                </c:pt>
                <c:pt idx="6">
                  <c:v>India</c:v>
                </c:pt>
                <c:pt idx="7">
                  <c:v>Other Asia</c:v>
                </c:pt>
                <c:pt idx="8">
                  <c:v>China</c:v>
                </c:pt>
                <c:pt idx="9">
                  <c:v>Total Non-OECD</c:v>
                </c:pt>
              </c:strCache>
            </c:strRef>
          </c:cat>
          <c:val>
            <c:numRef>
              <c:f>'Non-OECD'!$C$38:$C$47</c:f>
              <c:numCache>
                <c:formatCode>0.00</c:formatCode>
                <c:ptCount val="10"/>
                <c:pt idx="0">
                  <c:v>1.3727739538127004E-2</c:v>
                </c:pt>
                <c:pt idx="1">
                  <c:v>4.4275965462263533E-2</c:v>
                </c:pt>
                <c:pt idx="2">
                  <c:v>0.1</c:v>
                </c:pt>
                <c:pt idx="3">
                  <c:v>0.10027166524971864</c:v>
                </c:pt>
                <c:pt idx="4">
                  <c:v>0.18991803278688479</c:v>
                </c:pt>
                <c:pt idx="5">
                  <c:v>0.38000000000000078</c:v>
                </c:pt>
                <c:pt idx="6">
                  <c:v>0.21983139638021498</c:v>
                </c:pt>
                <c:pt idx="7">
                  <c:v>0.3100000000000005</c:v>
                </c:pt>
                <c:pt idx="8">
                  <c:v>0.63027126039558112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C29-46F7-93BF-3FAFE182C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285120"/>
        <c:axId val="127286656"/>
      </c:barChart>
      <c:catAx>
        <c:axId val="127285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900"/>
            </a:pPr>
            <a:endParaRPr lang="en-NL"/>
          </a:p>
        </c:txPr>
        <c:crossAx val="127286656"/>
        <c:crosses val="autoZero"/>
        <c:auto val="1"/>
        <c:lblAlgn val="ctr"/>
        <c:lblOffset val="100"/>
        <c:tickLblSkip val="1"/>
        <c:noMultiLvlLbl val="0"/>
      </c:catAx>
      <c:valAx>
        <c:axId val="127286656"/>
        <c:scaling>
          <c:orientation val="minMax"/>
          <c:max val="3.5"/>
          <c:min val="0"/>
        </c:scaling>
        <c:delete val="0"/>
        <c:axPos val="b"/>
        <c:numFmt formatCode="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7285120"/>
        <c:crosses val="autoZero"/>
        <c:crossBetween val="between"/>
        <c:majorUnit val="0.5"/>
      </c:valAx>
    </c:plotArea>
    <c:legend>
      <c:legendPos val="b"/>
      <c:layout>
        <c:manualLayout>
          <c:xMode val="edge"/>
          <c:yMode val="edge"/>
          <c:x val="3.6264703023233195E-2"/>
          <c:y val="0.85161335520059311"/>
          <c:w val="0.92546271993778551"/>
          <c:h val="0.11329377081097246"/>
        </c:manualLayout>
      </c:layout>
      <c:overlay val="0"/>
      <c:spPr>
        <a:noFill/>
        <a:ln>
          <a:solidFill>
            <a:schemeClr val="bg1">
              <a:lumMod val="85000"/>
            </a:schemeClr>
          </a:solidFill>
        </a:ln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N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1"/>
      </a:pPr>
      <a:endParaRPr lang="en-NL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26942693807109"/>
          <c:y val="0"/>
          <c:w val="0.75558680164979375"/>
          <c:h val="0.879224009760632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Sheet1!$L$4</c:f>
              <c:strCache>
                <c:ptCount val="1"/>
                <c:pt idx="0">
                  <c:v>2024/23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5"/>
              <c:layout>
                <c:manualLayout>
                  <c:x val="0"/>
                  <c:y val="3.16547587446270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F3-4636-92F5-4032048D0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8000"/>
                    </a:solidFill>
                  </a:defRPr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Sheet1!$K$5:$K$10</c:f>
              <c:strCache>
                <c:ptCount val="6"/>
                <c:pt idx="0">
                  <c:v>Mexico</c:v>
                </c:pt>
                <c:pt idx="1">
                  <c:v>Angola</c:v>
                </c:pt>
                <c:pt idx="2">
                  <c:v>Russia</c:v>
                </c:pt>
                <c:pt idx="3">
                  <c:v>Brazil</c:v>
                </c:pt>
                <c:pt idx="4">
                  <c:v>Canada</c:v>
                </c:pt>
                <c:pt idx="5">
                  <c:v>US</c:v>
                </c:pt>
              </c:strCache>
            </c:strRef>
          </c:cat>
          <c:val>
            <c:numRef>
              <c:f>Sheet1!$L$5:$L$10</c:f>
              <c:numCache>
                <c:formatCode>0.00</c:formatCode>
                <c:ptCount val="6"/>
                <c:pt idx="0">
                  <c:v>-4.4907541732165601E-2</c:v>
                </c:pt>
                <c:pt idx="1">
                  <c:v>-4.0187983067594857E-2</c:v>
                </c:pt>
                <c:pt idx="2">
                  <c:v>-8.4995504903062624E-2</c:v>
                </c:pt>
                <c:pt idx="3">
                  <c:v>0.12265819297851621</c:v>
                </c:pt>
                <c:pt idx="4">
                  <c:v>0.24414447563440245</c:v>
                </c:pt>
                <c:pt idx="5">
                  <c:v>0.54384714424732294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9B-4975-89D6-B991449F7C8B}"/>
            </c:ext>
          </c:extLst>
        </c:ser>
        <c:ser>
          <c:idx val="1"/>
          <c:order val="1"/>
          <c:tx>
            <c:strRef>
              <c:f>Sheet1!$M$4</c:f>
              <c:strCache>
                <c:ptCount val="1"/>
                <c:pt idx="0">
                  <c:v>2025/24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09B-4975-89D6-B991449F7C8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09B-4975-89D6-B991449F7C8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09B-4975-89D6-B991449F7C8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09B-4975-89D6-B991449F7C8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09B-4975-89D6-B991449F7C8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09B-4975-89D6-B991449F7C8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09B-4975-89D6-B991449F7C8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09B-4975-89D6-B991449F7C8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009B-4975-89D6-B991449F7C8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09B-4975-89D6-B991449F7C8B}"/>
              </c:ext>
            </c:extLst>
          </c:dPt>
          <c:dLbls>
            <c:dLbl>
              <c:idx val="0"/>
              <c:layout>
                <c:manualLayout>
                  <c:x val="-1.3888891926704271E-2"/>
                  <c:y val="-3.16547587446271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9B-4975-89D6-B991449F7C8B}"/>
                </c:ext>
              </c:extLst>
            </c:dLbl>
            <c:dLbl>
              <c:idx val="1"/>
              <c:layout>
                <c:manualLayout>
                  <c:x val="-5.5555567706816571E-3"/>
                  <c:y val="-1.58273793723135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9B-4975-89D6-B991449F7C8B}"/>
                </c:ext>
              </c:extLst>
            </c:dLbl>
            <c:dLbl>
              <c:idx val="2"/>
              <c:layout>
                <c:manualLayout>
                  <c:x val="2.7777783853408541E-3"/>
                  <c:y val="-3.9568448430783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9B-4975-89D6-B991449F7C8B}"/>
                </c:ext>
              </c:extLst>
            </c:dLbl>
            <c:dLbl>
              <c:idx val="3"/>
              <c:layout>
                <c:manualLayout>
                  <c:x val="5.5555567706817082E-3"/>
                  <c:y val="-1.58273793723135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9B-4975-89D6-B991449F7C8B}"/>
                </c:ext>
              </c:extLst>
            </c:dLbl>
            <c:dLbl>
              <c:idx val="4"/>
              <c:layout>
                <c:manualLayout>
                  <c:x val="8.3333351560225619E-3"/>
                  <c:y val="-1.58273793723135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9B-4975-89D6-B991449F7C8B}"/>
                </c:ext>
              </c:extLst>
            </c:dLbl>
            <c:dLbl>
              <c:idx val="9"/>
              <c:spPr>
                <a:noFill/>
                <a:ln w="3175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0000FF"/>
                      </a:solidFill>
                    </a:defRPr>
                  </a:pPr>
                  <a:endParaRPr lang="en-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09B-4975-89D6-B991449F7C8B}"/>
                </c:ext>
              </c:extLst>
            </c:dLbl>
            <c:spPr>
              <a:noFill/>
              <a:ln w="28031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0000FF"/>
                    </a:solidFill>
                  </a:defRPr>
                </a:pPr>
                <a:endParaRPr lang="en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Sheet1!$K$5:$K$10</c:f>
              <c:strCache>
                <c:ptCount val="6"/>
                <c:pt idx="0">
                  <c:v>Mexico</c:v>
                </c:pt>
                <c:pt idx="1">
                  <c:v>Angola</c:v>
                </c:pt>
                <c:pt idx="2">
                  <c:v>Russia</c:v>
                </c:pt>
                <c:pt idx="3">
                  <c:v>Brazil</c:v>
                </c:pt>
                <c:pt idx="4">
                  <c:v>Canada</c:v>
                </c:pt>
                <c:pt idx="5">
                  <c:v>US</c:v>
                </c:pt>
              </c:strCache>
            </c:strRef>
          </c:cat>
          <c:val>
            <c:numRef>
              <c:f>Sheet1!$M$5:$M$10</c:f>
              <c:numCache>
                <c:formatCode>#,##0.00</c:formatCode>
                <c:ptCount val="6"/>
                <c:pt idx="0">
                  <c:v>-6.0500677445916473E-2</c:v>
                </c:pt>
                <c:pt idx="1">
                  <c:v>-4.0029107343363846E-2</c:v>
                </c:pt>
                <c:pt idx="2">
                  <c:v>3.0776326820870281E-2</c:v>
                </c:pt>
                <c:pt idx="3">
                  <c:v>0.17603605359682639</c:v>
                </c:pt>
                <c:pt idx="4">
                  <c:v>0.16309908600943235</c:v>
                </c:pt>
                <c:pt idx="5">
                  <c:v>0.59940491054719303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09B-4975-89D6-B991449F7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axId val="447294464"/>
        <c:axId val="447533824"/>
      </c:barChart>
      <c:catAx>
        <c:axId val="447294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5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NL"/>
          </a:p>
        </c:txPr>
        <c:crossAx val="447533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533824"/>
        <c:scaling>
          <c:orientation val="minMax"/>
        </c:scaling>
        <c:delete val="0"/>
        <c:axPos val="b"/>
        <c:numFmt formatCode="0.0" sourceLinked="0"/>
        <c:majorTickMark val="out"/>
        <c:minorTickMark val="none"/>
        <c:tickLblPos val="nextTo"/>
        <c:spPr>
          <a:ln w="35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NL"/>
          </a:p>
        </c:txPr>
        <c:crossAx val="447294464"/>
        <c:crosses val="autoZero"/>
        <c:crossBetween val="between"/>
      </c:valAx>
      <c:spPr>
        <a:noFill/>
        <a:ln w="14016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chemeClr val="tx1"/>
          </a:solidFill>
          <a:latin typeface="Arial" pitchFamily="34" charset="0"/>
          <a:ea typeface="Arial"/>
          <a:cs typeface="Arial" pitchFamily="34" charset="0"/>
        </a:defRPr>
      </a:pPr>
      <a:endParaRPr lang="en-N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00994804054492E-2"/>
          <c:y val="0.14063990314908173"/>
          <c:w val="0.89351381791691131"/>
          <c:h val="0.488821840201722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Data!$B$1:$F$1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  <c:pt idx="4">
                  <c:v>2025*</c:v>
                </c:pt>
              </c:strCache>
            </c:strRef>
          </c:cat>
          <c:val>
            <c:numRef>
              <c:f>Data!$B$2:$F$2</c:f>
              <c:numCache>
                <c:formatCode>0.00</c:formatCode>
                <c:ptCount val="5"/>
                <c:pt idx="0">
                  <c:v>-0.15590671595179262</c:v>
                </c:pt>
                <c:pt idx="1">
                  <c:v>-4.9775649315068615E-2</c:v>
                </c:pt>
                <c:pt idx="2">
                  <c:v>-9.3886641095890511E-2</c:v>
                </c:pt>
                <c:pt idx="3">
                  <c:v>1.2513451605661308E-3</c:v>
                </c:pt>
                <c:pt idx="4">
                  <c:v>-1.2394790029202074E-4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32-4E05-8C75-8261C106AC19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Norway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Data!$B$1:$F$1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  <c:pt idx="4">
                  <c:v>2025*</c:v>
                </c:pt>
              </c:strCache>
            </c:strRef>
          </c:cat>
          <c:val>
            <c:numRef>
              <c:f>Data!$B$3:$F$3</c:f>
              <c:numCache>
                <c:formatCode>0.00</c:formatCode>
                <c:ptCount val="5"/>
                <c:pt idx="0">
                  <c:v>2.1972207560446044E-2</c:v>
                </c:pt>
                <c:pt idx="1">
                  <c:v>-0.13743026027397298</c:v>
                </c:pt>
                <c:pt idx="2">
                  <c:v>0.12279655342465801</c:v>
                </c:pt>
                <c:pt idx="3">
                  <c:v>0.12131093644733859</c:v>
                </c:pt>
                <c:pt idx="4">
                  <c:v>0.10049591286772941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32-4E05-8C75-8261C106AC19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Data!$B$1:$F$1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  <c:pt idx="4">
                  <c:v>2025*</c:v>
                </c:pt>
              </c:strCache>
            </c:strRef>
          </c:cat>
          <c:val>
            <c:numRef>
              <c:f>Data!$B$4:$F$4</c:f>
              <c:numCache>
                <c:formatCode>0.00</c:formatCode>
                <c:ptCount val="5"/>
                <c:pt idx="0">
                  <c:v>0.2764244992364695</c:v>
                </c:pt>
                <c:pt idx="1">
                  <c:v>0.17166291232876763</c:v>
                </c:pt>
                <c:pt idx="2">
                  <c:v>4.3342284931506825E-2</c:v>
                </c:pt>
                <c:pt idx="3">
                  <c:v>0.24414447563440245</c:v>
                </c:pt>
                <c:pt idx="4">
                  <c:v>0.16309908600943235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32-4E05-8C75-8261C106AC19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rgbClr val="B888DC"/>
            </a:solidFill>
            <a:ln>
              <a:noFill/>
            </a:ln>
            <a:effectLst/>
          </c:spPr>
          <c:invertIfNegative val="0"/>
          <c:cat>
            <c:strRef>
              <c:f>Data!$B$1:$F$1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  <c:pt idx="4">
                  <c:v>2025*</c:v>
                </c:pt>
              </c:strCache>
            </c:strRef>
          </c:cat>
          <c:val>
            <c:numRef>
              <c:f>Data!$B$5:$F$5</c:f>
              <c:numCache>
                <c:formatCode>0.00</c:formatCode>
                <c:ptCount val="5"/>
                <c:pt idx="0">
                  <c:v>-8.2974663380492863E-2</c:v>
                </c:pt>
                <c:pt idx="1">
                  <c:v>0.12477514520547928</c:v>
                </c:pt>
                <c:pt idx="2">
                  <c:v>0.42889902191780838</c:v>
                </c:pt>
                <c:pt idx="3">
                  <c:v>0.12265819297851621</c:v>
                </c:pt>
                <c:pt idx="4">
                  <c:v>0.17603605359682639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32-4E05-8C75-8261C106AC19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Data!$B$1:$F$1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  <c:pt idx="4">
                  <c:v>2025*</c:v>
                </c:pt>
              </c:strCache>
            </c:strRef>
          </c:cat>
          <c:val>
            <c:numRef>
              <c:f>Data!$B$6:$F$6</c:f>
              <c:numCache>
                <c:formatCode>0.00</c:formatCode>
                <c:ptCount val="5"/>
                <c:pt idx="0">
                  <c:v>0.29502060303165933</c:v>
                </c:pt>
                <c:pt idx="1">
                  <c:v>1.2271199972602744</c:v>
                </c:pt>
                <c:pt idx="2">
                  <c:v>1.6043444986301409</c:v>
                </c:pt>
                <c:pt idx="3">
                  <c:v>0.54384714424732294</c:v>
                </c:pt>
                <c:pt idx="4">
                  <c:v>0.59940491054719303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32-4E05-8C75-8261C106AC19}"/>
            </c:ext>
          </c:extLst>
        </c:ser>
        <c:ser>
          <c:idx val="6"/>
          <c:order val="6"/>
          <c:tx>
            <c:strRef>
              <c:f>Data!$A$7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Data!$B$1:$F$1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  <c:pt idx="4">
                  <c:v>2025*</c:v>
                </c:pt>
              </c:strCache>
            </c:strRef>
          </c:cat>
          <c:val>
            <c:numRef>
              <c:f>Data!$B$7:$F$7</c:f>
              <c:numCache>
                <c:formatCode>0.00</c:formatCode>
                <c:ptCount val="5"/>
                <c:pt idx="0">
                  <c:v>0.28371320285201052</c:v>
                </c:pt>
                <c:pt idx="1">
                  <c:v>0.57903793150684768</c:v>
                </c:pt>
                <c:pt idx="2">
                  <c:v>0.27841455890411027</c:v>
                </c:pt>
                <c:pt idx="3">
                  <c:v>0.1542867029118935</c:v>
                </c:pt>
                <c:pt idx="4">
                  <c:v>0.23196469982783174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32-4E05-8C75-8261C106A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9919480"/>
        <c:axId val="479913904"/>
      </c:barChart>
      <c:lineChart>
        <c:grouping val="standard"/>
        <c:varyColors val="0"/>
        <c:ser>
          <c:idx val="5"/>
          <c:order val="5"/>
          <c:tx>
            <c:strRef>
              <c:f>Data!$A$8</c:f>
              <c:strCache>
                <c:ptCount val="1"/>
                <c:pt idx="0">
                  <c:v>Non-OPEC supply</c:v>
                </c:pt>
              </c:strCache>
            </c:strRef>
          </c:tx>
          <c:spPr>
            <a:ln w="25400" cap="rnd">
              <a:solidFill>
                <a:srgbClr val="6633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CC9900"/>
              </a:solidFill>
              <a:ln w="9525">
                <a:solidFill>
                  <a:srgbClr val="663300"/>
                </a:solidFill>
              </a:ln>
              <a:effectLst/>
            </c:spPr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32-4E05-8C75-8261C106AC19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32-4E05-8C75-8261C106AC1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996633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  <c:pt idx="4">
                  <c:v>2025*</c:v>
                </c:pt>
              </c:strCache>
            </c:strRef>
          </c:cat>
          <c:val>
            <c:numRef>
              <c:f>Data!$B$8:$F$8</c:f>
              <c:numCache>
                <c:formatCode>0.00</c:formatCode>
                <c:ptCount val="5"/>
                <c:pt idx="0">
                  <c:v>0.63824913334829991</c:v>
                </c:pt>
                <c:pt idx="1">
                  <c:v>1.9153900767123275</c:v>
                </c:pt>
                <c:pt idx="2">
                  <c:v>2.3839102767123341</c:v>
                </c:pt>
                <c:pt idx="3">
                  <c:v>1.1874987973800399</c:v>
                </c:pt>
                <c:pt idx="4">
                  <c:v>1.270876714948721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8C32-4E05-8C75-8261C106A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919480"/>
        <c:axId val="479913904"/>
      </c:lineChart>
      <c:catAx>
        <c:axId val="479919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479913904"/>
        <c:crosses val="autoZero"/>
        <c:auto val="1"/>
        <c:lblAlgn val="ctr"/>
        <c:lblOffset val="100"/>
        <c:noMultiLvlLbl val="0"/>
      </c:catAx>
      <c:valAx>
        <c:axId val="479913904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mb/d</a:t>
                </a:r>
              </a:p>
            </c:rich>
          </c:tx>
          <c:layout>
            <c:manualLayout>
              <c:xMode val="edge"/>
              <c:yMode val="edge"/>
              <c:x val="1.7592082547038042E-2"/>
              <c:y val="5.924216132087793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47991948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840708661417322"/>
          <c:w val="0.99622473328411298"/>
          <c:h val="0.220547411167227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en-NL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25925925925927"/>
          <c:y val="0.21774321220064596"/>
          <c:w val="0.74172197225346836"/>
          <c:h val="0.38178551081750833"/>
        </c:manualLayout>
      </c:layout>
      <c:barChart>
        <c:barDir val="col"/>
        <c:grouping val="stacked"/>
        <c:varyColors val="0"/>
        <c:ser>
          <c:idx val="2"/>
          <c:order val="1"/>
          <c:tx>
            <c:strRef>
              <c:f>Sheet1!$D$2</c:f>
              <c:strCache>
                <c:ptCount val="1"/>
                <c:pt idx="0">
                  <c:v>Change  m-o-m (RHS)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Sheet1!$A$3:$A$111</c:f>
              <c:numCache>
                <c:formatCode>mmm\ yy</c:formatCode>
                <c:ptCount val="10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</c:numCache>
            </c:numRef>
          </c:cat>
          <c:val>
            <c:numRef>
              <c:f>Sheet1!$D$3:$D$111</c:f>
              <c:numCache>
                <c:formatCode>#,##0.0</c:formatCode>
                <c:ptCount val="108"/>
                <c:pt idx="0">
                  <c:v>34.70299999999952</c:v>
                </c:pt>
                <c:pt idx="1">
                  <c:v>#N/A</c:v>
                </c:pt>
                <c:pt idx="2">
                  <c:v>55.58199999999988</c:v>
                </c:pt>
                <c:pt idx="3">
                  <c:v>26.858000000000175</c:v>
                </c:pt>
                <c:pt idx="4">
                  <c:v>62.335999999999785</c:v>
                </c:pt>
                <c:pt idx="5">
                  <c:v>#N/A</c:v>
                </c:pt>
                <c:pt idx="6">
                  <c:v>8.4479999999998654</c:v>
                </c:pt>
                <c:pt idx="7">
                  <c:v>61.081000000000131</c:v>
                </c:pt>
                <c:pt idx="8">
                  <c:v>6.7249999999999091</c:v>
                </c:pt>
                <c:pt idx="9">
                  <c:v>2.0520000000001346</c:v>
                </c:pt>
                <c:pt idx="10">
                  <c:v>15.527000000000044</c:v>
                </c:pt>
                <c:pt idx="11">
                  <c:v>13.896999999999935</c:v>
                </c:pt>
                <c:pt idx="12">
                  <c:v>56.342999999999847</c:v>
                </c:pt>
                <c:pt idx="13">
                  <c:v>3.749000000000251</c:v>
                </c:pt>
                <c:pt idx="14">
                  <c:v>#N/A</c:v>
                </c:pt>
                <c:pt idx="15">
                  <c:v>10.65900000000056</c:v>
                </c:pt>
                <c:pt idx="16">
                  <c:v>24.611999999999625</c:v>
                </c:pt>
                <c:pt idx="17">
                  <c:v>1.4019999999995889</c:v>
                </c:pt>
                <c:pt idx="18">
                  <c:v>51.079000000000633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71.30600000000004</c:v>
                </c:pt>
                <c:pt idx="25">
                  <c:v>#N/A</c:v>
                </c:pt>
                <c:pt idx="26">
                  <c:v>#N/A</c:v>
                </c:pt>
                <c:pt idx="27">
                  <c:v>21.944999999999254</c:v>
                </c:pt>
                <c:pt idx="28">
                  <c:v>2.7130000000001928</c:v>
                </c:pt>
                <c:pt idx="29">
                  <c:v>#N/A</c:v>
                </c:pt>
                <c:pt idx="30">
                  <c:v>6.6900000000000546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15.047000000000025</c:v>
                </c:pt>
                <c:pt idx="37">
                  <c:v>#N/A</c:v>
                </c:pt>
                <c:pt idx="38">
                  <c:v>#N/A</c:v>
                </c:pt>
                <c:pt idx="39">
                  <c:v>1.7850000000003092</c:v>
                </c:pt>
                <c:pt idx="40">
                  <c:v>6.3939999999997781</c:v>
                </c:pt>
                <c:pt idx="41">
                  <c:v>#N/A</c:v>
                </c:pt>
                <c:pt idx="42">
                  <c:v>22.893000000000484</c:v>
                </c:pt>
                <c:pt idx="43">
                  <c:v>27.089999999999691</c:v>
                </c:pt>
                <c:pt idx="44">
                  <c:v>3.455000000000382</c:v>
                </c:pt>
                <c:pt idx="45">
                  <c:v>#N/A</c:v>
                </c:pt>
                <c:pt idx="46">
                  <c:v>0.58500000000049113</c:v>
                </c:pt>
                <c:pt idx="47">
                  <c:v>13.226999999999862</c:v>
                </c:pt>
                <c:pt idx="48">
                  <c:v>8.4689999999995962</c:v>
                </c:pt>
                <c:pt idx="49">
                  <c:v>#N/A</c:v>
                </c:pt>
                <c:pt idx="50">
                  <c:v>#N/A</c:v>
                </c:pt>
                <c:pt idx="51">
                  <c:v>4.8690000000005966</c:v>
                </c:pt>
                <c:pt idx="52">
                  <c:v>47.797999999999774</c:v>
                </c:pt>
                <c:pt idx="53">
                  <c:v>7.8569999999999709</c:v>
                </c:pt>
                <c:pt idx="54">
                  <c:v>20.212999999999738</c:v>
                </c:pt>
                <c:pt idx="55">
                  <c:v>26.802000000000135</c:v>
                </c:pt>
                <c:pt idx="56">
                  <c:v>#N/A</c:v>
                </c:pt>
                <c:pt idx="57">
                  <c:v>#N/A</c:v>
                </c:pt>
                <c:pt idx="58">
                  <c:v>8.5749999999998181</c:v>
                </c:pt>
                <c:pt idx="59">
                  <c:v>#N/A</c:v>
                </c:pt>
                <c:pt idx="60">
                  <c:v>29.772999999999683</c:v>
                </c:pt>
                <c:pt idx="61">
                  <c:v>#N/A</c:v>
                </c:pt>
                <c:pt idx="62">
                  <c:v>89.288999999999305</c:v>
                </c:pt>
                <c:pt idx="63">
                  <c:v>147.85300000000052</c:v>
                </c:pt>
                <c:pt idx="64">
                  <c:v>86.92699999999968</c:v>
                </c:pt>
                <c:pt idx="65">
                  <c:v>0.67200000000002547</c:v>
                </c:pt>
                <c:pt idx="66">
                  <c:v>4.6950000000006185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9.4290000000000873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18.986999999999625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3.9070000000001528</c:v>
                </c:pt>
                <c:pt idx="85">
                  <c:v>#N/A</c:v>
                </c:pt>
                <c:pt idx="86">
                  <c:v>#N/A</c:v>
                </c:pt>
                <c:pt idx="87">
                  <c:v>50.063999999999396</c:v>
                </c:pt>
                <c:pt idx="88">
                  <c:v>11.570000000000164</c:v>
                </c:pt>
                <c:pt idx="89">
                  <c:v>#N/A</c:v>
                </c:pt>
                <c:pt idx="90">
                  <c:v>59.255999999999858</c:v>
                </c:pt>
                <c:pt idx="91">
                  <c:v>1.7849999999998545</c:v>
                </c:pt>
                <c:pt idx="92">
                  <c:v>24.606999999999971</c:v>
                </c:pt>
                <c:pt idx="93">
                  <c:v>21.912000000000262</c:v>
                </c:pt>
                <c:pt idx="94">
                  <c:v>21.634000000000015</c:v>
                </c:pt>
                <c:pt idx="95">
                  <c:v>#N/A</c:v>
                </c:pt>
                <c:pt idx="96">
                  <c:v>47.145999999999731</c:v>
                </c:pt>
                <c:pt idx="97">
                  <c:v>#N/A</c:v>
                </c:pt>
                <c:pt idx="98">
                  <c:v>#N/A</c:v>
                </c:pt>
                <c:pt idx="99">
                  <c:v>62.436000000000149</c:v>
                </c:pt>
                <c:pt idx="100">
                  <c:v>#N/A</c:v>
                </c:pt>
                <c:pt idx="101">
                  <c:v>#N/A</c:v>
                </c:pt>
                <c:pt idx="102">
                  <c:v>27.717000000000098</c:v>
                </c:pt>
                <c:pt idx="103">
                  <c:v>2.2980000000002292</c:v>
                </c:pt>
                <c:pt idx="104">
                  <c:v>3</c:v>
                </c:pt>
                <c:pt idx="105">
                  <c:v>#N/A</c:v>
                </c:pt>
                <c:pt idx="106">
                  <c:v>1.2590000000000146</c:v>
                </c:pt>
                <c:pt idx="107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0-4FC1-826A-AC4DC756A26C}"/>
            </c:ext>
          </c:extLst>
        </c:ser>
        <c:ser>
          <c:idx val="3"/>
          <c:order val="2"/>
          <c:tx>
            <c:strRef>
              <c:f>Sheet1!$E$2</c:f>
              <c:strCache>
                <c:ptCount val="1"/>
                <c:pt idx="0">
                  <c:v>gonow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Sheet1!$A$3:$A$111</c:f>
              <c:numCache>
                <c:formatCode>mmm\ yy</c:formatCode>
                <c:ptCount val="10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</c:numCache>
            </c:numRef>
          </c:cat>
          <c:val>
            <c:numRef>
              <c:f>Sheet1!$E$3:$E$111</c:f>
              <c:numCache>
                <c:formatCode>#,##0.0</c:formatCode>
                <c:ptCount val="108"/>
                <c:pt idx="0">
                  <c:v>#N/A</c:v>
                </c:pt>
                <c:pt idx="1">
                  <c:v>-4.2329999999997199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-0.75900000000001455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-9.4370000000003529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-16.304999999999836</c:v>
                </c:pt>
                <c:pt idx="20">
                  <c:v>-27.452000000000226</c:v>
                </c:pt>
                <c:pt idx="21">
                  <c:v>-11.228000000000065</c:v>
                </c:pt>
                <c:pt idx="22">
                  <c:v>-21.317000000000007</c:v>
                </c:pt>
                <c:pt idx="23">
                  <c:v>-48.235000000000127</c:v>
                </c:pt>
                <c:pt idx="24">
                  <c:v>#N/A</c:v>
                </c:pt>
                <c:pt idx="25">
                  <c:v>-11.599999999999909</c:v>
                </c:pt>
                <c:pt idx="26">
                  <c:v>-30.420999999999367</c:v>
                </c:pt>
                <c:pt idx="27">
                  <c:v>#N/A</c:v>
                </c:pt>
                <c:pt idx="28">
                  <c:v>#N/A</c:v>
                </c:pt>
                <c:pt idx="29">
                  <c:v>-36.795000000000073</c:v>
                </c:pt>
                <c:pt idx="30">
                  <c:v>#N/A</c:v>
                </c:pt>
                <c:pt idx="31">
                  <c:v>-19.49599999999964</c:v>
                </c:pt>
                <c:pt idx="32">
                  <c:v>-35.911000000000513</c:v>
                </c:pt>
                <c:pt idx="33">
                  <c:v>-43.097000000000207</c:v>
                </c:pt>
                <c:pt idx="34">
                  <c:v>-23.585999999999331</c:v>
                </c:pt>
                <c:pt idx="35">
                  <c:v>-47.824000000000524</c:v>
                </c:pt>
                <c:pt idx="36">
                  <c:v>#N/A</c:v>
                </c:pt>
                <c:pt idx="37">
                  <c:v>-17.286999999999807</c:v>
                </c:pt>
                <c:pt idx="38">
                  <c:v>-43.33600000000024</c:v>
                </c:pt>
                <c:pt idx="39">
                  <c:v>#N/A</c:v>
                </c:pt>
                <c:pt idx="40">
                  <c:v>#N/A</c:v>
                </c:pt>
                <c:pt idx="41">
                  <c:v>-11.377000000000407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-6.218000000000302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-3.6829999999999927</c:v>
                </c:pt>
                <c:pt idx="50">
                  <c:v>-4.4819999999999709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-37.156999999999698</c:v>
                </c:pt>
                <c:pt idx="57">
                  <c:v>-49.885000000000218</c:v>
                </c:pt>
                <c:pt idx="58">
                  <c:v>#N/A</c:v>
                </c:pt>
                <c:pt idx="59">
                  <c:v>-9.1399999999998727</c:v>
                </c:pt>
                <c:pt idx="60">
                  <c:v>#N/A</c:v>
                </c:pt>
                <c:pt idx="61">
                  <c:v>-31.445999999999458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-3.1020000000003165</c:v>
                </c:pt>
                <c:pt idx="68">
                  <c:v>-37.644999999999982</c:v>
                </c:pt>
                <c:pt idx="69">
                  <c:v>-52.088999999999942</c:v>
                </c:pt>
                <c:pt idx="70">
                  <c:v>-17.846000000000458</c:v>
                </c:pt>
                <c:pt idx="71">
                  <c:v>-74.073999999999614</c:v>
                </c:pt>
                <c:pt idx="72">
                  <c:v>#N/A</c:v>
                </c:pt>
                <c:pt idx="73">
                  <c:v>-69.079999999999927</c:v>
                </c:pt>
                <c:pt idx="74">
                  <c:v>-52.472000000000662</c:v>
                </c:pt>
                <c:pt idx="75">
                  <c:v>-3.6349999999993088</c:v>
                </c:pt>
                <c:pt idx="76">
                  <c:v>#N/A</c:v>
                </c:pt>
                <c:pt idx="77">
                  <c:v>-57.804999999999836</c:v>
                </c:pt>
                <c:pt idx="78">
                  <c:v>-28.881000000000313</c:v>
                </c:pt>
                <c:pt idx="79">
                  <c:v>-32.425999999999931</c:v>
                </c:pt>
                <c:pt idx="80">
                  <c:v>-51.945000000000164</c:v>
                </c:pt>
                <c:pt idx="81">
                  <c:v>-6.3629999999993743</c:v>
                </c:pt>
                <c:pt idx="82">
                  <c:v>-20.863000000000284</c:v>
                </c:pt>
                <c:pt idx="83">
                  <c:v>-89.420000000000073</c:v>
                </c:pt>
                <c:pt idx="84">
                  <c:v>#N/A</c:v>
                </c:pt>
                <c:pt idx="85">
                  <c:v>-27.202000000000226</c:v>
                </c:pt>
                <c:pt idx="86">
                  <c:v>-14.184999999999491</c:v>
                </c:pt>
                <c:pt idx="87">
                  <c:v>#N/A</c:v>
                </c:pt>
                <c:pt idx="88">
                  <c:v>#N/A</c:v>
                </c:pt>
                <c:pt idx="89">
                  <c:v>-11.837999999999738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-12.297999999999774</c:v>
                </c:pt>
                <c:pt idx="96">
                  <c:v>#N/A</c:v>
                </c:pt>
                <c:pt idx="97">
                  <c:v>-16.284000000000106</c:v>
                </c:pt>
                <c:pt idx="98">
                  <c:v>-53.132000000000062</c:v>
                </c:pt>
                <c:pt idx="99">
                  <c:v>#N/A</c:v>
                </c:pt>
                <c:pt idx="100">
                  <c:v>-7.1280000000001564</c:v>
                </c:pt>
                <c:pt idx="101">
                  <c:v>-21.923000000000229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-37.010999999999967</c:v>
                </c:pt>
                <c:pt idx="106">
                  <c:v>#N/A</c:v>
                </c:pt>
                <c:pt idx="107">
                  <c:v>-22.625692897599947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50-4FC1-826A-AC4DC756A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63013248"/>
        <c:axId val="62990976"/>
      </c:barChar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Level (LHS)</c:v>
                </c:pt>
              </c:strCache>
            </c:strRef>
          </c:tx>
          <c:spPr>
            <a:ln w="31750">
              <a:solidFill>
                <a:srgbClr val="0000FF"/>
              </a:solidFill>
            </a:ln>
          </c:spPr>
          <c:marker>
            <c:symbol val="circle"/>
            <c:size val="5"/>
            <c:spPr>
              <a:solidFill>
                <a:srgbClr val="00B0F0"/>
              </a:solidFill>
              <a:ln>
                <a:solidFill>
                  <a:srgbClr val="0000FF"/>
                </a:solidFill>
              </a:ln>
            </c:spPr>
          </c:marker>
          <c:dLbls>
            <c:dLbl>
              <c:idx val="0"/>
              <c:layout>
                <c:manualLayout>
                  <c:x val="-1.2896630108736408E-2"/>
                  <c:y val="0.10087410431532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806664791900992E-2"/>
                      <c:h val="5.13876070092758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750-4FC1-826A-AC4DC756A26C}"/>
                </c:ext>
              </c:extLst>
            </c:dLbl>
            <c:dLbl>
              <c:idx val="66"/>
              <c:layout>
                <c:manualLayout>
                  <c:x val="-5.6547619047619048E-2"/>
                  <c:y val="-8.183213511354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50-4FC1-826A-AC4DC756A26C}"/>
                </c:ext>
              </c:extLst>
            </c:dLbl>
            <c:dLbl>
              <c:idx val="107"/>
              <c:layout>
                <c:manualLayout>
                  <c:x val="-9.8214285714285823E-2"/>
                  <c:y val="-0.10941897019086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EF-496B-9D4E-68F023589B2B}"/>
                </c:ext>
              </c:extLst>
            </c:dLbl>
            <c:spPr>
              <a:solidFill>
                <a:srgbClr val="C9F1FF"/>
              </a:solidFill>
            </c:spPr>
            <c:txPr>
              <a:bodyPr/>
              <a:lstStyle/>
              <a:p>
                <a:pPr>
                  <a:defRPr>
                    <a:solidFill>
                      <a:srgbClr val="0000FF"/>
                    </a:solidFill>
                  </a:defRPr>
                </a:pPr>
                <a:endParaRPr lang="en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Sheet1!$A$3:$A$111</c:f>
              <c:numCache>
                <c:formatCode>mmm\ yy</c:formatCode>
                <c:ptCount val="10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</c:numCache>
            </c:numRef>
          </c:cat>
          <c:val>
            <c:numRef>
              <c:f>Sheet1!$B$3:$B$111</c:f>
              <c:numCache>
                <c:formatCode>#,##0</c:formatCode>
                <c:ptCount val="108"/>
                <c:pt idx="0">
                  <c:v>2745.7449999999999</c:v>
                </c:pt>
                <c:pt idx="1">
                  <c:v>2741.5120000000002</c:v>
                </c:pt>
                <c:pt idx="2">
                  <c:v>2797.0940000000001</c:v>
                </c:pt>
                <c:pt idx="3">
                  <c:v>2823.9520000000002</c:v>
                </c:pt>
                <c:pt idx="4">
                  <c:v>2886.288</c:v>
                </c:pt>
                <c:pt idx="5">
                  <c:v>2885.529</c:v>
                </c:pt>
                <c:pt idx="6">
                  <c:v>2893.9769999999999</c:v>
                </c:pt>
                <c:pt idx="7">
                  <c:v>2955.058</c:v>
                </c:pt>
                <c:pt idx="8">
                  <c:v>2961.7829999999999</c:v>
                </c:pt>
                <c:pt idx="9">
                  <c:v>2963.835</c:v>
                </c:pt>
                <c:pt idx="10">
                  <c:v>2979.3620000000001</c:v>
                </c:pt>
                <c:pt idx="11">
                  <c:v>2993.259</c:v>
                </c:pt>
                <c:pt idx="12">
                  <c:v>3049.6019999999999</c:v>
                </c:pt>
                <c:pt idx="13">
                  <c:v>3053.3510000000001</c:v>
                </c:pt>
                <c:pt idx="14">
                  <c:v>3043.9139999999998</c:v>
                </c:pt>
                <c:pt idx="15">
                  <c:v>3054.5730000000003</c:v>
                </c:pt>
                <c:pt idx="16">
                  <c:v>3079.1849999999999</c:v>
                </c:pt>
                <c:pt idx="17">
                  <c:v>3080.5869999999995</c:v>
                </c:pt>
                <c:pt idx="18">
                  <c:v>3131.6660000000002</c:v>
                </c:pt>
                <c:pt idx="19">
                  <c:v>3115.3610000000003</c:v>
                </c:pt>
                <c:pt idx="20">
                  <c:v>3087.9090000000001</c:v>
                </c:pt>
                <c:pt idx="21">
                  <c:v>3076.681</c:v>
                </c:pt>
                <c:pt idx="22">
                  <c:v>3055.364</c:v>
                </c:pt>
                <c:pt idx="23">
                  <c:v>3007.1289999999999</c:v>
                </c:pt>
                <c:pt idx="24">
                  <c:v>3078.4349999999999</c:v>
                </c:pt>
                <c:pt idx="25">
                  <c:v>3066.835</c:v>
                </c:pt>
                <c:pt idx="26">
                  <c:v>3036.4140000000007</c:v>
                </c:pt>
                <c:pt idx="27">
                  <c:v>3058.3589999999999</c:v>
                </c:pt>
                <c:pt idx="28">
                  <c:v>3061.0720000000001</c:v>
                </c:pt>
                <c:pt idx="29">
                  <c:v>3024.277</c:v>
                </c:pt>
                <c:pt idx="30">
                  <c:v>3030.9670000000001</c:v>
                </c:pt>
                <c:pt idx="31">
                  <c:v>3011.4710000000005</c:v>
                </c:pt>
                <c:pt idx="32">
                  <c:v>2975.56</c:v>
                </c:pt>
                <c:pt idx="33">
                  <c:v>2932.4629999999997</c:v>
                </c:pt>
                <c:pt idx="34">
                  <c:v>2908.8770000000004</c:v>
                </c:pt>
                <c:pt idx="35">
                  <c:v>2861.0529999999999</c:v>
                </c:pt>
                <c:pt idx="36">
                  <c:v>2876.1</c:v>
                </c:pt>
                <c:pt idx="37">
                  <c:v>2858.8130000000001</c:v>
                </c:pt>
                <c:pt idx="38">
                  <c:v>2815.4769999999999</c:v>
                </c:pt>
                <c:pt idx="39">
                  <c:v>2817.2620000000002</c:v>
                </c:pt>
                <c:pt idx="40">
                  <c:v>2823.6559999999999</c:v>
                </c:pt>
                <c:pt idx="41">
                  <c:v>2812.2789999999995</c:v>
                </c:pt>
                <c:pt idx="42">
                  <c:v>2835.172</c:v>
                </c:pt>
                <c:pt idx="43">
                  <c:v>2862.2619999999997</c:v>
                </c:pt>
                <c:pt idx="44">
                  <c:v>2865.7170000000001</c:v>
                </c:pt>
                <c:pt idx="45">
                  <c:v>2859.4989999999998</c:v>
                </c:pt>
                <c:pt idx="46">
                  <c:v>2860.0840000000003</c:v>
                </c:pt>
                <c:pt idx="47">
                  <c:v>2873.3110000000001</c:v>
                </c:pt>
                <c:pt idx="48">
                  <c:v>2881.7799999999997</c:v>
                </c:pt>
                <c:pt idx="49">
                  <c:v>2878.0969999999998</c:v>
                </c:pt>
                <c:pt idx="50">
                  <c:v>2873.6149999999998</c:v>
                </c:pt>
                <c:pt idx="51">
                  <c:v>2878.4840000000004</c:v>
                </c:pt>
                <c:pt idx="52">
                  <c:v>2926.2820000000002</c:v>
                </c:pt>
                <c:pt idx="53">
                  <c:v>2934.1390000000001</c:v>
                </c:pt>
                <c:pt idx="54">
                  <c:v>2954.3519999999999</c:v>
                </c:pt>
                <c:pt idx="55">
                  <c:v>2981.154</c:v>
                </c:pt>
                <c:pt idx="56">
                  <c:v>2943.9970000000003</c:v>
                </c:pt>
                <c:pt idx="57">
                  <c:v>2894.1120000000001</c:v>
                </c:pt>
                <c:pt idx="58">
                  <c:v>2902.6869999999999</c:v>
                </c:pt>
                <c:pt idx="59">
                  <c:v>2893.547</c:v>
                </c:pt>
                <c:pt idx="60">
                  <c:v>2923.3199999999997</c:v>
                </c:pt>
                <c:pt idx="61">
                  <c:v>2891.8740000000003</c:v>
                </c:pt>
                <c:pt idx="62">
                  <c:v>2981.1629999999996</c:v>
                </c:pt>
                <c:pt idx="63">
                  <c:v>3129.0160000000001</c:v>
                </c:pt>
                <c:pt idx="64">
                  <c:v>3215.9429999999998</c:v>
                </c:pt>
                <c:pt idx="65">
                  <c:v>3216.6149999999998</c:v>
                </c:pt>
                <c:pt idx="66">
                  <c:v>3221.3100000000004</c:v>
                </c:pt>
                <c:pt idx="67">
                  <c:v>3218.2080000000001</c:v>
                </c:pt>
                <c:pt idx="68">
                  <c:v>3180.5630000000001</c:v>
                </c:pt>
                <c:pt idx="69">
                  <c:v>3128.4740000000002</c:v>
                </c:pt>
                <c:pt idx="70">
                  <c:v>3110.6279999999997</c:v>
                </c:pt>
                <c:pt idx="71">
                  <c:v>3036.5540000000001</c:v>
                </c:pt>
                <c:pt idx="72">
                  <c:v>3045.9830000000002</c:v>
                </c:pt>
                <c:pt idx="73">
                  <c:v>2976.9030000000002</c:v>
                </c:pt>
                <c:pt idx="74">
                  <c:v>2924.4309999999996</c:v>
                </c:pt>
                <c:pt idx="75">
                  <c:v>2920.7960000000003</c:v>
                </c:pt>
                <c:pt idx="76">
                  <c:v>2939.7829999999999</c:v>
                </c:pt>
                <c:pt idx="77">
                  <c:v>2881.9780000000001</c:v>
                </c:pt>
                <c:pt idx="78">
                  <c:v>2853.0969999999998</c:v>
                </c:pt>
                <c:pt idx="79">
                  <c:v>2820.6709999999998</c:v>
                </c:pt>
                <c:pt idx="80">
                  <c:v>2768.7259999999997</c:v>
                </c:pt>
                <c:pt idx="81">
                  <c:v>2762.3630000000003</c:v>
                </c:pt>
                <c:pt idx="82">
                  <c:v>2741.5</c:v>
                </c:pt>
                <c:pt idx="83">
                  <c:v>2652.08</c:v>
                </c:pt>
                <c:pt idx="84">
                  <c:v>2655.9870000000001</c:v>
                </c:pt>
                <c:pt idx="85">
                  <c:v>2628.7849999999999</c:v>
                </c:pt>
                <c:pt idx="86">
                  <c:v>2614.6000000000004</c:v>
                </c:pt>
                <c:pt idx="87">
                  <c:v>2664.6639999999998</c:v>
                </c:pt>
                <c:pt idx="88">
                  <c:v>2676.2339999999999</c:v>
                </c:pt>
                <c:pt idx="89">
                  <c:v>2664.3960000000002</c:v>
                </c:pt>
                <c:pt idx="90">
                  <c:v>2723.652</c:v>
                </c:pt>
                <c:pt idx="91">
                  <c:v>2725.4369999999999</c:v>
                </c:pt>
                <c:pt idx="92">
                  <c:v>2750.0439999999999</c:v>
                </c:pt>
                <c:pt idx="93">
                  <c:v>2771.9560000000001</c:v>
                </c:pt>
                <c:pt idx="94">
                  <c:v>2793.59</c:v>
                </c:pt>
                <c:pt idx="95">
                  <c:v>2781.2920000000004</c:v>
                </c:pt>
                <c:pt idx="96">
                  <c:v>2828.4380000000001</c:v>
                </c:pt>
                <c:pt idx="97">
                  <c:v>2812.154</c:v>
                </c:pt>
                <c:pt idx="98">
                  <c:v>2759.0219999999999</c:v>
                </c:pt>
                <c:pt idx="99">
                  <c:v>2821.4580000000001</c:v>
                </c:pt>
                <c:pt idx="100">
                  <c:v>2814.33</c:v>
                </c:pt>
                <c:pt idx="101">
                  <c:v>2792.4069999999997</c:v>
                </c:pt>
                <c:pt idx="102">
                  <c:v>2820.1239999999998</c:v>
                </c:pt>
                <c:pt idx="103">
                  <c:v>2822.422</c:v>
                </c:pt>
                <c:pt idx="104">
                  <c:v>2825.422</c:v>
                </c:pt>
                <c:pt idx="105">
                  <c:v>2788.4110000000001</c:v>
                </c:pt>
                <c:pt idx="106">
                  <c:v>2789.67</c:v>
                </c:pt>
                <c:pt idx="107">
                  <c:v>2767.0443071024001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750-4FC1-826A-AC4DC756A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987648"/>
        <c:axId val="62989440"/>
      </c:lineChart>
      <c:dateAx>
        <c:axId val="62987648"/>
        <c:scaling>
          <c:orientation val="minMax"/>
        </c:scaling>
        <c:delete val="0"/>
        <c:axPos val="b"/>
        <c:numFmt formatCode="mmm\ yy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900"/>
            </a:pPr>
            <a:endParaRPr lang="en-NL"/>
          </a:p>
        </c:txPr>
        <c:crossAx val="62989440"/>
        <c:crossesAt val="2700"/>
        <c:auto val="1"/>
        <c:lblOffset val="100"/>
        <c:baseTimeUnit val="months"/>
      </c:dateAx>
      <c:valAx>
        <c:axId val="62989440"/>
        <c:scaling>
          <c:orientation val="minMax"/>
          <c:max val="3300"/>
          <c:min val="24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62987648"/>
        <c:crosses val="autoZero"/>
        <c:crossBetween val="between"/>
        <c:majorUnit val="200"/>
      </c:valAx>
      <c:valAx>
        <c:axId val="62990976"/>
        <c:scaling>
          <c:orientation val="minMax"/>
          <c:min val="-1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63013248"/>
        <c:crosses val="max"/>
        <c:crossBetween val="between"/>
      </c:valAx>
      <c:dateAx>
        <c:axId val="63013248"/>
        <c:scaling>
          <c:orientation val="minMax"/>
        </c:scaling>
        <c:delete val="1"/>
        <c:axPos val="b"/>
        <c:numFmt formatCode="mmm\ yy" sourceLinked="1"/>
        <c:majorTickMark val="out"/>
        <c:minorTickMark val="none"/>
        <c:tickLblPos val="nextTo"/>
        <c:crossAx val="62990976"/>
        <c:crosses val="autoZero"/>
        <c:auto val="1"/>
        <c:lblOffset val="100"/>
        <c:baseTimeUnit val="months"/>
      </c:date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5.8687429696287964E-2"/>
          <c:y val="0.83768115942028976"/>
          <c:w val="0.83819881889763781"/>
          <c:h val="0.1579270797672030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000" b="1"/>
      </a:pPr>
      <a:endParaRPr lang="en-NL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606537819136248E-2"/>
          <c:y val="0.12495786498744699"/>
          <c:w val="0.83635193627112403"/>
          <c:h val="0.450147449519338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Data!$C$2</c:f>
              <c:strCache>
                <c:ptCount val="1"/>
                <c:pt idx="0">
                  <c:v>Crude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cat>
            <c:numRef>
              <c:f>Data!$B$3:$B$92</c:f>
              <c:numCache>
                <c:formatCode>mmm\ yy</c:formatCode>
                <c:ptCount val="90"/>
                <c:pt idx="0">
                  <c:v>42552</c:v>
                </c:pt>
                <c:pt idx="1">
                  <c:v>42583</c:v>
                </c:pt>
                <c:pt idx="2">
                  <c:v>42614</c:v>
                </c:pt>
                <c:pt idx="3">
                  <c:v>42644</c:v>
                </c:pt>
                <c:pt idx="4">
                  <c:v>42675</c:v>
                </c:pt>
                <c:pt idx="5">
                  <c:v>42705</c:v>
                </c:pt>
                <c:pt idx="6">
                  <c:v>42736</c:v>
                </c:pt>
                <c:pt idx="7">
                  <c:v>42767</c:v>
                </c:pt>
                <c:pt idx="8">
                  <c:v>42795</c:v>
                </c:pt>
                <c:pt idx="9">
                  <c:v>42826</c:v>
                </c:pt>
                <c:pt idx="10">
                  <c:v>42856</c:v>
                </c:pt>
                <c:pt idx="11">
                  <c:v>42887</c:v>
                </c:pt>
                <c:pt idx="12">
                  <c:v>42917</c:v>
                </c:pt>
                <c:pt idx="13">
                  <c:v>42948</c:v>
                </c:pt>
                <c:pt idx="14">
                  <c:v>42979</c:v>
                </c:pt>
                <c:pt idx="15">
                  <c:v>43009</c:v>
                </c:pt>
                <c:pt idx="16">
                  <c:v>43040</c:v>
                </c:pt>
                <c:pt idx="17">
                  <c:v>43070</c:v>
                </c:pt>
                <c:pt idx="18">
                  <c:v>43101</c:v>
                </c:pt>
                <c:pt idx="19">
                  <c:v>43132</c:v>
                </c:pt>
                <c:pt idx="20">
                  <c:v>43160</c:v>
                </c:pt>
                <c:pt idx="21">
                  <c:v>43191</c:v>
                </c:pt>
                <c:pt idx="22">
                  <c:v>43221</c:v>
                </c:pt>
                <c:pt idx="23">
                  <c:v>43252</c:v>
                </c:pt>
                <c:pt idx="24">
                  <c:v>43282</c:v>
                </c:pt>
                <c:pt idx="25">
                  <c:v>43313</c:v>
                </c:pt>
                <c:pt idx="26">
                  <c:v>43344</c:v>
                </c:pt>
                <c:pt idx="27">
                  <c:v>43374</c:v>
                </c:pt>
                <c:pt idx="28">
                  <c:v>43405</c:v>
                </c:pt>
                <c:pt idx="29">
                  <c:v>43435</c:v>
                </c:pt>
                <c:pt idx="30">
                  <c:v>43466</c:v>
                </c:pt>
                <c:pt idx="31">
                  <c:v>43497</c:v>
                </c:pt>
                <c:pt idx="32">
                  <c:v>43525</c:v>
                </c:pt>
                <c:pt idx="33">
                  <c:v>43556</c:v>
                </c:pt>
                <c:pt idx="34">
                  <c:v>43586</c:v>
                </c:pt>
                <c:pt idx="35">
                  <c:v>43617</c:v>
                </c:pt>
                <c:pt idx="36">
                  <c:v>43647</c:v>
                </c:pt>
                <c:pt idx="37">
                  <c:v>43678</c:v>
                </c:pt>
                <c:pt idx="38">
                  <c:v>43709</c:v>
                </c:pt>
                <c:pt idx="39">
                  <c:v>43739</c:v>
                </c:pt>
                <c:pt idx="40">
                  <c:v>43770</c:v>
                </c:pt>
                <c:pt idx="41">
                  <c:v>43800</c:v>
                </c:pt>
                <c:pt idx="42">
                  <c:v>43831</c:v>
                </c:pt>
                <c:pt idx="43">
                  <c:v>43862</c:v>
                </c:pt>
                <c:pt idx="44">
                  <c:v>43891</c:v>
                </c:pt>
                <c:pt idx="45">
                  <c:v>43922</c:v>
                </c:pt>
                <c:pt idx="46">
                  <c:v>43952</c:v>
                </c:pt>
                <c:pt idx="47">
                  <c:v>43983</c:v>
                </c:pt>
                <c:pt idx="48">
                  <c:v>44013</c:v>
                </c:pt>
                <c:pt idx="49">
                  <c:v>44044</c:v>
                </c:pt>
                <c:pt idx="50">
                  <c:v>44075</c:v>
                </c:pt>
                <c:pt idx="51">
                  <c:v>44105</c:v>
                </c:pt>
                <c:pt idx="52">
                  <c:v>44136</c:v>
                </c:pt>
                <c:pt idx="53">
                  <c:v>44166</c:v>
                </c:pt>
                <c:pt idx="54">
                  <c:v>44197</c:v>
                </c:pt>
                <c:pt idx="55">
                  <c:v>44228</c:v>
                </c:pt>
                <c:pt idx="56">
                  <c:v>44256</c:v>
                </c:pt>
                <c:pt idx="57">
                  <c:v>44287</c:v>
                </c:pt>
                <c:pt idx="58">
                  <c:v>44317</c:v>
                </c:pt>
                <c:pt idx="59">
                  <c:v>44348</c:v>
                </c:pt>
                <c:pt idx="60">
                  <c:v>44378</c:v>
                </c:pt>
                <c:pt idx="61">
                  <c:v>44409</c:v>
                </c:pt>
                <c:pt idx="62">
                  <c:v>44440</c:v>
                </c:pt>
                <c:pt idx="63">
                  <c:v>44470</c:v>
                </c:pt>
                <c:pt idx="64">
                  <c:v>44501</c:v>
                </c:pt>
                <c:pt idx="65">
                  <c:v>44531</c:v>
                </c:pt>
                <c:pt idx="66">
                  <c:v>44562</c:v>
                </c:pt>
                <c:pt idx="67">
                  <c:v>44593</c:v>
                </c:pt>
                <c:pt idx="68">
                  <c:v>44621</c:v>
                </c:pt>
                <c:pt idx="69">
                  <c:v>44652</c:v>
                </c:pt>
                <c:pt idx="70">
                  <c:v>44682</c:v>
                </c:pt>
                <c:pt idx="71">
                  <c:v>44713</c:v>
                </c:pt>
                <c:pt idx="72">
                  <c:v>44743</c:v>
                </c:pt>
                <c:pt idx="73">
                  <c:v>44774</c:v>
                </c:pt>
                <c:pt idx="74">
                  <c:v>44805</c:v>
                </c:pt>
                <c:pt idx="75">
                  <c:v>44835</c:v>
                </c:pt>
                <c:pt idx="76">
                  <c:v>44866</c:v>
                </c:pt>
                <c:pt idx="77">
                  <c:v>44896</c:v>
                </c:pt>
                <c:pt idx="78">
                  <c:v>44927</c:v>
                </c:pt>
                <c:pt idx="79">
                  <c:v>44958</c:v>
                </c:pt>
                <c:pt idx="80">
                  <c:v>44986</c:v>
                </c:pt>
                <c:pt idx="81">
                  <c:v>45017</c:v>
                </c:pt>
                <c:pt idx="82">
                  <c:v>45047</c:v>
                </c:pt>
                <c:pt idx="83">
                  <c:v>45078</c:v>
                </c:pt>
                <c:pt idx="84">
                  <c:v>45108</c:v>
                </c:pt>
                <c:pt idx="85">
                  <c:v>45139</c:v>
                </c:pt>
                <c:pt idx="86">
                  <c:v>45170</c:v>
                </c:pt>
                <c:pt idx="87">
                  <c:v>45200</c:v>
                </c:pt>
                <c:pt idx="88">
                  <c:v>45231</c:v>
                </c:pt>
                <c:pt idx="89">
                  <c:v>45261</c:v>
                </c:pt>
              </c:numCache>
            </c:numRef>
          </c:cat>
          <c:val>
            <c:numRef>
              <c:f>Data!$C$3:$C$92</c:f>
              <c:numCache>
                <c:formatCode>#,##0</c:formatCode>
                <c:ptCount val="90"/>
                <c:pt idx="0">
                  <c:v>221.88379999999984</c:v>
                </c:pt>
                <c:pt idx="1">
                  <c:v>206.6844000000001</c:v>
                </c:pt>
                <c:pt idx="2">
                  <c:v>196.54340000000002</c:v>
                </c:pt>
                <c:pt idx="3">
                  <c:v>203.25199999999995</c:v>
                </c:pt>
                <c:pt idx="4">
                  <c:v>194.97560000000021</c:v>
                </c:pt>
                <c:pt idx="5">
                  <c:v>202.04560000000015</c:v>
                </c:pt>
                <c:pt idx="6">
                  <c:v>220.95620000000008</c:v>
                </c:pt>
                <c:pt idx="7">
                  <c:v>215.69960000000015</c:v>
                </c:pt>
                <c:pt idx="8">
                  <c:v>199.3907999999999</c:v>
                </c:pt>
                <c:pt idx="9">
                  <c:v>171.28360000000021</c:v>
                </c:pt>
                <c:pt idx="10">
                  <c:v>171.65679999999998</c:v>
                </c:pt>
                <c:pt idx="11">
                  <c:v>126.16379999999981</c:v>
                </c:pt>
                <c:pt idx="12">
                  <c:v>126.74959999999987</c:v>
                </c:pt>
                <c:pt idx="13">
                  <c:v>95.598000000000184</c:v>
                </c:pt>
                <c:pt idx="14">
                  <c:v>90.428800000000138</c:v>
                </c:pt>
                <c:pt idx="15">
                  <c:v>49.462599999999838</c:v>
                </c:pt>
                <c:pt idx="16">
                  <c:v>66.77780000000007</c:v>
                </c:pt>
                <c:pt idx="17">
                  <c:v>36.252799999999979</c:v>
                </c:pt>
                <c:pt idx="18">
                  <c:v>38.024999999999864</c:v>
                </c:pt>
                <c:pt idx="19">
                  <c:v>24.513400000000047</c:v>
                </c:pt>
                <c:pt idx="20">
                  <c:v>-12.462600000000066</c:v>
                </c:pt>
                <c:pt idx="21">
                  <c:v>-2.88799999999992</c:v>
                </c:pt>
                <c:pt idx="22">
                  <c:v>-0.96640000000002146</c:v>
                </c:pt>
                <c:pt idx="23">
                  <c:v>-14.574399999999969</c:v>
                </c:pt>
                <c:pt idx="24">
                  <c:v>-22.282199999999875</c:v>
                </c:pt>
                <c:pt idx="25">
                  <c:v>-12.454200000000128</c:v>
                </c:pt>
                <c:pt idx="26">
                  <c:v>-48.101999999999634</c:v>
                </c:pt>
                <c:pt idx="27">
                  <c:v>-15.69620000000009</c:v>
                </c:pt>
                <c:pt idx="28">
                  <c:v>20.677200000000084</c:v>
                </c:pt>
                <c:pt idx="29">
                  <c:v>21.050400000000081</c:v>
                </c:pt>
                <c:pt idx="30">
                  <c:v>10.849600000000009</c:v>
                </c:pt>
                <c:pt idx="31">
                  <c:v>14.386999999999716</c:v>
                </c:pt>
                <c:pt idx="32">
                  <c:v>-5.5026000000000295</c:v>
                </c:pt>
                <c:pt idx="33">
                  <c:v>1.6601999999998043</c:v>
                </c:pt>
                <c:pt idx="34">
                  <c:v>-10.63399999999956</c:v>
                </c:pt>
                <c:pt idx="35">
                  <c:v>-15.642800000000079</c:v>
                </c:pt>
                <c:pt idx="36">
                  <c:v>-16.179600000000164</c:v>
                </c:pt>
                <c:pt idx="37">
                  <c:v>-8.5949999999997999</c:v>
                </c:pt>
                <c:pt idx="38">
                  <c:v>-36.225400000000036</c:v>
                </c:pt>
                <c:pt idx="39">
                  <c:v>-44.186999999999898</c:v>
                </c:pt>
                <c:pt idx="40">
                  <c:v>-32.171600000000126</c:v>
                </c:pt>
                <c:pt idx="41">
                  <c:v>-39.548000000000002</c:v>
                </c:pt>
                <c:pt idx="42">
                  <c:v>-60.491200000000163</c:v>
                </c:pt>
                <c:pt idx="43">
                  <c:v>-65.094800000000305</c:v>
                </c:pt>
                <c:pt idx="44">
                  <c:v>-11.812599999999748</c:v>
                </c:pt>
                <c:pt idx="45">
                  <c:v>72.380599999999959</c:v>
                </c:pt>
                <c:pt idx="46">
                  <c:v>81.965400000000045</c:v>
                </c:pt>
                <c:pt idx="47">
                  <c:v>87.132600000000139</c:v>
                </c:pt>
                <c:pt idx="48">
                  <c:v>90.755799999999908</c:v>
                </c:pt>
                <c:pt idx="49">
                  <c:v>77.241399999999885</c:v>
                </c:pt>
                <c:pt idx="50">
                  <c:v>86.872000000000071</c:v>
                </c:pt>
                <c:pt idx="51">
                  <c:v>54.199400000000196</c:v>
                </c:pt>
                <c:pt idx="52">
                  <c:v>42.739199999999755</c:v>
                </c:pt>
                <c:pt idx="53">
                  <c:v>41.466000000000122</c:v>
                </c:pt>
                <c:pt idx="54">
                  <c:v>15.757799999999861</c:v>
                </c:pt>
                <c:pt idx="55">
                  <c:v>-0.29880000000025575</c:v>
                </c:pt>
                <c:pt idx="56">
                  <c:v>-24.519599999999855</c:v>
                </c:pt>
                <c:pt idx="57">
                  <c:v>-51.562400000000025</c:v>
                </c:pt>
                <c:pt idx="58">
                  <c:v>-75.852599999999939</c:v>
                </c:pt>
                <c:pt idx="59">
                  <c:v>-81.452399999999898</c:v>
                </c:pt>
                <c:pt idx="60">
                  <c:v>-99.073200000000043</c:v>
                </c:pt>
                <c:pt idx="61">
                  <c:v>-131.45660000000021</c:v>
                </c:pt>
                <c:pt idx="62">
                  <c:v>-135.22900000000004</c:v>
                </c:pt>
                <c:pt idx="63">
                  <c:v>-125.40059999999994</c:v>
                </c:pt>
                <c:pt idx="64">
                  <c:v>-129.16180000000008</c:v>
                </c:pt>
                <c:pt idx="65">
                  <c:v>-155.02999999999997</c:v>
                </c:pt>
                <c:pt idx="66">
                  <c:v>-179.76919999999996</c:v>
                </c:pt>
                <c:pt idx="67">
                  <c:v>-186.25480000000016</c:v>
                </c:pt>
                <c:pt idx="68">
                  <c:v>-178.9076</c:v>
                </c:pt>
                <c:pt idx="69">
                  <c:v>-166.76440000000002</c:v>
                </c:pt>
                <c:pt idx="70">
                  <c:v>-170.52559999999994</c:v>
                </c:pt>
                <c:pt idx="71">
                  <c:v>-166.33439999999996</c:v>
                </c:pt>
                <c:pt idx="72">
                  <c:v>-141.52120000000014</c:v>
                </c:pt>
                <c:pt idx="73">
                  <c:v>-123.4556</c:v>
                </c:pt>
                <c:pt idx="74">
                  <c:v>-85.970000000000027</c:v>
                </c:pt>
                <c:pt idx="75">
                  <c:v>-96.228599999999915</c:v>
                </c:pt>
                <c:pt idx="76">
                  <c:v>-95.752800000000207</c:v>
                </c:pt>
                <c:pt idx="77">
                  <c:v>-60.881000000000085</c:v>
                </c:pt>
                <c:pt idx="78">
                  <c:v>-51.039200000000164</c:v>
                </c:pt>
                <c:pt idx="79">
                  <c:v>-64.896799999999985</c:v>
                </c:pt>
                <c:pt idx="80">
                  <c:v>-71.333599999999933</c:v>
                </c:pt>
                <c:pt idx="81">
                  <c:v>-59.639400000000023</c:v>
                </c:pt>
                <c:pt idx="82">
                  <c:v>-91.125600000000077</c:v>
                </c:pt>
                <c:pt idx="83">
                  <c:v>-83.989399999999932</c:v>
                </c:pt>
                <c:pt idx="84">
                  <c:v>-87.078199999999924</c:v>
                </c:pt>
                <c:pt idx="85">
                  <c:v>-109.01660000000015</c:v>
                </c:pt>
                <c:pt idx="86">
                  <c:v>-113.42799999999988</c:v>
                </c:pt>
                <c:pt idx="87">
                  <c:v>-117.50459999999998</c:v>
                </c:pt>
                <c:pt idx="88">
                  <c:v>-97.632800000000316</c:v>
                </c:pt>
                <c:pt idx="89">
                  <c:v>-85.703936084999896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9F-489E-AB14-FFB175425CE5}"/>
            </c:ext>
          </c:extLst>
        </c:ser>
        <c:ser>
          <c:idx val="1"/>
          <c:order val="1"/>
          <c:tx>
            <c:strRef>
              <c:f>Data!$D$2</c:f>
              <c:strCache>
                <c:ptCount val="1"/>
                <c:pt idx="0">
                  <c:v>Products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Data!$B$3:$B$92</c:f>
              <c:numCache>
                <c:formatCode>mmm\ yy</c:formatCode>
                <c:ptCount val="90"/>
                <c:pt idx="0">
                  <c:v>42552</c:v>
                </c:pt>
                <c:pt idx="1">
                  <c:v>42583</c:v>
                </c:pt>
                <c:pt idx="2">
                  <c:v>42614</c:v>
                </c:pt>
                <c:pt idx="3">
                  <c:v>42644</c:v>
                </c:pt>
                <c:pt idx="4">
                  <c:v>42675</c:v>
                </c:pt>
                <c:pt idx="5">
                  <c:v>42705</c:v>
                </c:pt>
                <c:pt idx="6">
                  <c:v>42736</c:v>
                </c:pt>
                <c:pt idx="7">
                  <c:v>42767</c:v>
                </c:pt>
                <c:pt idx="8">
                  <c:v>42795</c:v>
                </c:pt>
                <c:pt idx="9">
                  <c:v>42826</c:v>
                </c:pt>
                <c:pt idx="10">
                  <c:v>42856</c:v>
                </c:pt>
                <c:pt idx="11">
                  <c:v>42887</c:v>
                </c:pt>
                <c:pt idx="12">
                  <c:v>42917</c:v>
                </c:pt>
                <c:pt idx="13">
                  <c:v>42948</c:v>
                </c:pt>
                <c:pt idx="14">
                  <c:v>42979</c:v>
                </c:pt>
                <c:pt idx="15">
                  <c:v>43009</c:v>
                </c:pt>
                <c:pt idx="16">
                  <c:v>43040</c:v>
                </c:pt>
                <c:pt idx="17">
                  <c:v>43070</c:v>
                </c:pt>
                <c:pt idx="18">
                  <c:v>43101</c:v>
                </c:pt>
                <c:pt idx="19">
                  <c:v>43132</c:v>
                </c:pt>
                <c:pt idx="20">
                  <c:v>43160</c:v>
                </c:pt>
                <c:pt idx="21">
                  <c:v>43191</c:v>
                </c:pt>
                <c:pt idx="22">
                  <c:v>43221</c:v>
                </c:pt>
                <c:pt idx="23">
                  <c:v>43252</c:v>
                </c:pt>
                <c:pt idx="24">
                  <c:v>43282</c:v>
                </c:pt>
                <c:pt idx="25">
                  <c:v>43313</c:v>
                </c:pt>
                <c:pt idx="26">
                  <c:v>43344</c:v>
                </c:pt>
                <c:pt idx="27">
                  <c:v>43374</c:v>
                </c:pt>
                <c:pt idx="28">
                  <c:v>43405</c:v>
                </c:pt>
                <c:pt idx="29">
                  <c:v>43435</c:v>
                </c:pt>
                <c:pt idx="30">
                  <c:v>43466</c:v>
                </c:pt>
                <c:pt idx="31">
                  <c:v>43497</c:v>
                </c:pt>
                <c:pt idx="32">
                  <c:v>43525</c:v>
                </c:pt>
                <c:pt idx="33">
                  <c:v>43556</c:v>
                </c:pt>
                <c:pt idx="34">
                  <c:v>43586</c:v>
                </c:pt>
                <c:pt idx="35">
                  <c:v>43617</c:v>
                </c:pt>
                <c:pt idx="36">
                  <c:v>43647</c:v>
                </c:pt>
                <c:pt idx="37">
                  <c:v>43678</c:v>
                </c:pt>
                <c:pt idx="38">
                  <c:v>43709</c:v>
                </c:pt>
                <c:pt idx="39">
                  <c:v>43739</c:v>
                </c:pt>
                <c:pt idx="40">
                  <c:v>43770</c:v>
                </c:pt>
                <c:pt idx="41">
                  <c:v>43800</c:v>
                </c:pt>
                <c:pt idx="42">
                  <c:v>43831</c:v>
                </c:pt>
                <c:pt idx="43">
                  <c:v>43862</c:v>
                </c:pt>
                <c:pt idx="44">
                  <c:v>43891</c:v>
                </c:pt>
                <c:pt idx="45">
                  <c:v>43922</c:v>
                </c:pt>
                <c:pt idx="46">
                  <c:v>43952</c:v>
                </c:pt>
                <c:pt idx="47">
                  <c:v>43983</c:v>
                </c:pt>
                <c:pt idx="48">
                  <c:v>44013</c:v>
                </c:pt>
                <c:pt idx="49">
                  <c:v>44044</c:v>
                </c:pt>
                <c:pt idx="50">
                  <c:v>44075</c:v>
                </c:pt>
                <c:pt idx="51">
                  <c:v>44105</c:v>
                </c:pt>
                <c:pt idx="52">
                  <c:v>44136</c:v>
                </c:pt>
                <c:pt idx="53">
                  <c:v>44166</c:v>
                </c:pt>
                <c:pt idx="54">
                  <c:v>44197</c:v>
                </c:pt>
                <c:pt idx="55">
                  <c:v>44228</c:v>
                </c:pt>
                <c:pt idx="56">
                  <c:v>44256</c:v>
                </c:pt>
                <c:pt idx="57">
                  <c:v>44287</c:v>
                </c:pt>
                <c:pt idx="58">
                  <c:v>44317</c:v>
                </c:pt>
                <c:pt idx="59">
                  <c:v>44348</c:v>
                </c:pt>
                <c:pt idx="60">
                  <c:v>44378</c:v>
                </c:pt>
                <c:pt idx="61">
                  <c:v>44409</c:v>
                </c:pt>
                <c:pt idx="62">
                  <c:v>44440</c:v>
                </c:pt>
                <c:pt idx="63">
                  <c:v>44470</c:v>
                </c:pt>
                <c:pt idx="64">
                  <c:v>44501</c:v>
                </c:pt>
                <c:pt idx="65">
                  <c:v>44531</c:v>
                </c:pt>
                <c:pt idx="66">
                  <c:v>44562</c:v>
                </c:pt>
                <c:pt idx="67">
                  <c:v>44593</c:v>
                </c:pt>
                <c:pt idx="68">
                  <c:v>44621</c:v>
                </c:pt>
                <c:pt idx="69">
                  <c:v>44652</c:v>
                </c:pt>
                <c:pt idx="70">
                  <c:v>44682</c:v>
                </c:pt>
                <c:pt idx="71">
                  <c:v>44713</c:v>
                </c:pt>
                <c:pt idx="72">
                  <c:v>44743</c:v>
                </c:pt>
                <c:pt idx="73">
                  <c:v>44774</c:v>
                </c:pt>
                <c:pt idx="74">
                  <c:v>44805</c:v>
                </c:pt>
                <c:pt idx="75">
                  <c:v>44835</c:v>
                </c:pt>
                <c:pt idx="76">
                  <c:v>44866</c:v>
                </c:pt>
                <c:pt idx="77">
                  <c:v>44896</c:v>
                </c:pt>
                <c:pt idx="78">
                  <c:v>44927</c:v>
                </c:pt>
                <c:pt idx="79">
                  <c:v>44958</c:v>
                </c:pt>
                <c:pt idx="80">
                  <c:v>44986</c:v>
                </c:pt>
                <c:pt idx="81">
                  <c:v>45017</c:v>
                </c:pt>
                <c:pt idx="82">
                  <c:v>45047</c:v>
                </c:pt>
                <c:pt idx="83">
                  <c:v>45078</c:v>
                </c:pt>
                <c:pt idx="84">
                  <c:v>45108</c:v>
                </c:pt>
                <c:pt idx="85">
                  <c:v>45139</c:v>
                </c:pt>
                <c:pt idx="86">
                  <c:v>45170</c:v>
                </c:pt>
                <c:pt idx="87">
                  <c:v>45200</c:v>
                </c:pt>
                <c:pt idx="88">
                  <c:v>45231</c:v>
                </c:pt>
                <c:pt idx="89">
                  <c:v>45261</c:v>
                </c:pt>
              </c:numCache>
            </c:numRef>
          </c:cat>
          <c:val>
            <c:numRef>
              <c:f>Data!$D$3:$D$92</c:f>
              <c:numCache>
                <c:formatCode>#,##0</c:formatCode>
                <c:ptCount val="90"/>
                <c:pt idx="0">
                  <c:v>179.91340000000014</c:v>
                </c:pt>
                <c:pt idx="1">
                  <c:v>157.85619999999972</c:v>
                </c:pt>
                <c:pt idx="2">
                  <c:v>136.09159999999997</c:v>
                </c:pt>
                <c:pt idx="3">
                  <c:v>141.28839999999991</c:v>
                </c:pt>
                <c:pt idx="4">
                  <c:v>131.11040000000003</c:v>
                </c:pt>
                <c:pt idx="5">
                  <c:v>97.733200000000124</c:v>
                </c:pt>
                <c:pt idx="6">
                  <c:v>117.7485999999999</c:v>
                </c:pt>
                <c:pt idx="7">
                  <c:v>119.3933999999997</c:v>
                </c:pt>
                <c:pt idx="8">
                  <c:v>88.648599999999988</c:v>
                </c:pt>
                <c:pt idx="9">
                  <c:v>122.14180000000033</c:v>
                </c:pt>
                <c:pt idx="10">
                  <c:v>97.292400000000043</c:v>
                </c:pt>
                <c:pt idx="11">
                  <c:v>105.58680000000004</c:v>
                </c:pt>
                <c:pt idx="12">
                  <c:v>87.594399999999951</c:v>
                </c:pt>
                <c:pt idx="13">
                  <c:v>81.44580000000019</c:v>
                </c:pt>
                <c:pt idx="14">
                  <c:v>45.655600000000049</c:v>
                </c:pt>
                <c:pt idx="15">
                  <c:v>64.019600000000082</c:v>
                </c:pt>
                <c:pt idx="16">
                  <c:v>33.063199999999824</c:v>
                </c:pt>
                <c:pt idx="17">
                  <c:v>36.503799999999956</c:v>
                </c:pt>
                <c:pt idx="18">
                  <c:v>14.144799999999805</c:v>
                </c:pt>
                <c:pt idx="19">
                  <c:v>18.13760000000002</c:v>
                </c:pt>
                <c:pt idx="20">
                  <c:v>3.5499999999999545</c:v>
                </c:pt>
                <c:pt idx="21">
                  <c:v>-21.292200000000321</c:v>
                </c:pt>
                <c:pt idx="22">
                  <c:v>-43.302799999999706</c:v>
                </c:pt>
                <c:pt idx="23">
                  <c:v>-33.327800000000252</c:v>
                </c:pt>
                <c:pt idx="24">
                  <c:v>-21.551600000000008</c:v>
                </c:pt>
                <c:pt idx="25">
                  <c:v>-18.046799999999848</c:v>
                </c:pt>
                <c:pt idx="26">
                  <c:v>25.437799999999925</c:v>
                </c:pt>
                <c:pt idx="27">
                  <c:v>8.6320000000002892</c:v>
                </c:pt>
                <c:pt idx="28">
                  <c:v>-13.597999999999956</c:v>
                </c:pt>
                <c:pt idx="29">
                  <c:v>24.222200000000157</c:v>
                </c:pt>
                <c:pt idx="30">
                  <c:v>5.7087999999996555</c:v>
                </c:pt>
                <c:pt idx="31">
                  <c:v>3.5335999999999785</c:v>
                </c:pt>
                <c:pt idx="32">
                  <c:v>23.174399999999878</c:v>
                </c:pt>
                <c:pt idx="33">
                  <c:v>6.031800000000203</c:v>
                </c:pt>
                <c:pt idx="34">
                  <c:v>33.772399999999834</c:v>
                </c:pt>
                <c:pt idx="35">
                  <c:v>57.846199999999953</c:v>
                </c:pt>
                <c:pt idx="36">
                  <c:v>58.090000000000146</c:v>
                </c:pt>
                <c:pt idx="37">
                  <c:v>58.158199999999852</c:v>
                </c:pt>
                <c:pt idx="38">
                  <c:v>57.27619999999979</c:v>
                </c:pt>
                <c:pt idx="39">
                  <c:v>30.781400000000303</c:v>
                </c:pt>
                <c:pt idx="40">
                  <c:v>32.095800000000054</c:v>
                </c:pt>
                <c:pt idx="41">
                  <c:v>43.936400000000049</c:v>
                </c:pt>
                <c:pt idx="42">
                  <c:v>57.479000000000042</c:v>
                </c:pt>
                <c:pt idx="43">
                  <c:v>37.247200000000021</c:v>
                </c:pt>
                <c:pt idx="44">
                  <c:v>79.672800000000052</c:v>
                </c:pt>
                <c:pt idx="45">
                  <c:v>130.10939999999982</c:v>
                </c:pt>
                <c:pt idx="46">
                  <c:v>178.68100000000004</c:v>
                </c:pt>
                <c:pt idx="47">
                  <c:v>182.11999999999989</c:v>
                </c:pt>
                <c:pt idx="48">
                  <c:v>161.32760000000007</c:v>
                </c:pt>
                <c:pt idx="49">
                  <c:v>155.90539999999987</c:v>
                </c:pt>
                <c:pt idx="50">
                  <c:v>126.69779999999992</c:v>
                </c:pt>
                <c:pt idx="51">
                  <c:v>128.95679999999993</c:v>
                </c:pt>
                <c:pt idx="52">
                  <c:v>126.61400000000026</c:v>
                </c:pt>
                <c:pt idx="53">
                  <c:v>69.428400000000011</c:v>
                </c:pt>
                <c:pt idx="54">
                  <c:v>103.89300000000003</c:v>
                </c:pt>
                <c:pt idx="55">
                  <c:v>57.480199999999968</c:v>
                </c:pt>
                <c:pt idx="56">
                  <c:v>35.647799999999961</c:v>
                </c:pt>
                <c:pt idx="57">
                  <c:v>45.832400000000007</c:v>
                </c:pt>
                <c:pt idx="58">
                  <c:v>60.338999999999942</c:v>
                </c:pt>
                <c:pt idx="59">
                  <c:v>16.067999999999756</c:v>
                </c:pt>
                <c:pt idx="60">
                  <c:v>-17.05639999999994</c:v>
                </c:pt>
                <c:pt idx="61">
                  <c:v>-32.933600000000069</c:v>
                </c:pt>
                <c:pt idx="62">
                  <c:v>-63.038199999999961</c:v>
                </c:pt>
                <c:pt idx="63">
                  <c:v>-57.554200000000037</c:v>
                </c:pt>
                <c:pt idx="64">
                  <c:v>-70.612999999999829</c:v>
                </c:pt>
                <c:pt idx="65">
                  <c:v>-118.54960000000005</c:v>
                </c:pt>
                <c:pt idx="66">
                  <c:v>-90.576000000000022</c:v>
                </c:pt>
                <c:pt idx="67">
                  <c:v>-104.68179999999984</c:v>
                </c:pt>
                <c:pt idx="68">
                  <c:v>-119.7951999999998</c:v>
                </c:pt>
                <c:pt idx="69">
                  <c:v>-95.097600000000057</c:v>
                </c:pt>
                <c:pt idx="70">
                  <c:v>-108.53700000000003</c:v>
                </c:pt>
                <c:pt idx="71">
                  <c:v>-116.63200000000006</c:v>
                </c:pt>
                <c:pt idx="72">
                  <c:v>-104.05340000000001</c:v>
                </c:pt>
                <c:pt idx="73">
                  <c:v>-136.16859999999997</c:v>
                </c:pt>
                <c:pt idx="74">
                  <c:v>-130.97919999999999</c:v>
                </c:pt>
                <c:pt idx="75">
                  <c:v>-77.133200000000215</c:v>
                </c:pt>
                <c:pt idx="76">
                  <c:v>-51.932000000000016</c:v>
                </c:pt>
                <c:pt idx="77">
                  <c:v>-83.486599999999953</c:v>
                </c:pt>
                <c:pt idx="78">
                  <c:v>-46.855000000000018</c:v>
                </c:pt>
                <c:pt idx="79">
                  <c:v>-42.670799999999872</c:v>
                </c:pt>
                <c:pt idx="80">
                  <c:v>-82.947199999999839</c:v>
                </c:pt>
                <c:pt idx="81">
                  <c:v>-45.428600000000188</c:v>
                </c:pt>
                <c:pt idx="82">
                  <c:v>-49.840999999999894</c:v>
                </c:pt>
                <c:pt idx="83">
                  <c:v>-70.966000000000122</c:v>
                </c:pt>
                <c:pt idx="84">
                  <c:v>-62.024400000000014</c:v>
                </c:pt>
                <c:pt idx="85">
                  <c:v>-53.62259999999992</c:v>
                </c:pt>
                <c:pt idx="86">
                  <c:v>-28.143199999999979</c:v>
                </c:pt>
                <c:pt idx="87">
                  <c:v>-39.402199999999993</c:v>
                </c:pt>
                <c:pt idx="88">
                  <c:v>-53.97199999999998</c:v>
                </c:pt>
                <c:pt idx="89">
                  <c:v>-72.911356812599706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9F-489E-AB14-FFB175425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045632"/>
        <c:axId val="127047168"/>
      </c:barChart>
      <c:lineChart>
        <c:grouping val="standard"/>
        <c:varyColors val="0"/>
        <c:ser>
          <c:idx val="2"/>
          <c:order val="2"/>
          <c:tx>
            <c:strRef>
              <c:f>Data!$E$2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823B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609F-489E-AB14-FFB175425CE5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03-609F-489E-AB14-FFB175425CE5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4-609F-489E-AB14-FFB175425CE5}"/>
              </c:ext>
            </c:extLst>
          </c:dPt>
          <c:dPt>
            <c:idx val="33"/>
            <c:marker>
              <c:symbol val="circle"/>
              <c:size val="5"/>
              <c:spPr>
                <a:noFill/>
                <a:ln>
                  <a:solidFill>
                    <a:srgbClr val="00823B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09F-489E-AB14-FFB175425CE5}"/>
              </c:ext>
            </c:extLst>
          </c:dPt>
          <c:dPt>
            <c:idx val="34"/>
            <c:bubble3D val="0"/>
            <c:extLst>
              <c:ext xmlns:c16="http://schemas.microsoft.com/office/drawing/2014/chart" uri="{C3380CC4-5D6E-409C-BE32-E72D297353CC}">
                <c16:uniqueId val="{00000006-609F-489E-AB14-FFB175425CE5}"/>
              </c:ext>
            </c:extLst>
          </c:dPt>
          <c:dPt>
            <c:idx val="36"/>
            <c:bubble3D val="0"/>
            <c:extLst>
              <c:ext xmlns:c16="http://schemas.microsoft.com/office/drawing/2014/chart" uri="{C3380CC4-5D6E-409C-BE32-E72D297353CC}">
                <c16:uniqueId val="{00000007-609F-489E-AB14-FFB175425CE5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08-609F-489E-AB14-FFB175425CE5}"/>
              </c:ext>
            </c:extLst>
          </c:dPt>
          <c:dPt>
            <c:idx val="41"/>
            <c:bubble3D val="0"/>
            <c:spPr>
              <a:ln>
                <a:solidFill>
                  <a:srgbClr val="00964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609F-489E-AB14-FFB175425CE5}"/>
              </c:ext>
            </c:extLst>
          </c:dPt>
          <c:dLbls>
            <c:dLbl>
              <c:idx val="47"/>
              <c:layout>
                <c:manualLayout>
                  <c:x val="-3.9393939393939391E-2"/>
                  <c:y val="-5.9775939070589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9F-489E-AB14-FFB175425CE5}"/>
                </c:ext>
              </c:extLst>
            </c:dLbl>
            <c:dLbl>
              <c:idx val="89"/>
              <c:layout>
                <c:manualLayout>
                  <c:x val="-4.2424242424242316E-2"/>
                  <c:y val="9.3571962303515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3C-4613-8BA9-2057B9B078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005C2A"/>
                    </a:solidFill>
                  </a:defRPr>
                </a:pPr>
                <a:endParaRPr lang="en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Data!$B$2:$B$92</c:f>
              <c:strCache>
                <c:ptCount val="91"/>
                <c:pt idx="0">
                  <c:v>Date</c:v>
                </c:pt>
                <c:pt idx="1">
                  <c:v>Jul 16</c:v>
                </c:pt>
                <c:pt idx="2">
                  <c:v>Aug 16</c:v>
                </c:pt>
                <c:pt idx="3">
                  <c:v>Sep 16</c:v>
                </c:pt>
                <c:pt idx="4">
                  <c:v>Oct 16</c:v>
                </c:pt>
                <c:pt idx="5">
                  <c:v>Nov 16</c:v>
                </c:pt>
                <c:pt idx="6">
                  <c:v>Dec 16</c:v>
                </c:pt>
                <c:pt idx="7">
                  <c:v>Jan 17</c:v>
                </c:pt>
                <c:pt idx="8">
                  <c:v>Feb 17</c:v>
                </c:pt>
                <c:pt idx="9">
                  <c:v>Mar 17</c:v>
                </c:pt>
                <c:pt idx="10">
                  <c:v>Apr 17</c:v>
                </c:pt>
                <c:pt idx="11">
                  <c:v>May 17</c:v>
                </c:pt>
                <c:pt idx="12">
                  <c:v>Jun 17</c:v>
                </c:pt>
                <c:pt idx="13">
                  <c:v>Jul 17</c:v>
                </c:pt>
                <c:pt idx="14">
                  <c:v>Aug 17</c:v>
                </c:pt>
                <c:pt idx="15">
                  <c:v>Sep 17</c:v>
                </c:pt>
                <c:pt idx="16">
                  <c:v>Oct 17</c:v>
                </c:pt>
                <c:pt idx="17">
                  <c:v>Nov 17</c:v>
                </c:pt>
                <c:pt idx="18">
                  <c:v>Dec 17</c:v>
                </c:pt>
                <c:pt idx="19">
                  <c:v>Jan 18</c:v>
                </c:pt>
                <c:pt idx="20">
                  <c:v>Feb 18</c:v>
                </c:pt>
                <c:pt idx="21">
                  <c:v>Mar 18</c:v>
                </c:pt>
                <c:pt idx="22">
                  <c:v>Apr 18</c:v>
                </c:pt>
                <c:pt idx="23">
                  <c:v>May 18</c:v>
                </c:pt>
                <c:pt idx="24">
                  <c:v>Jun 18</c:v>
                </c:pt>
                <c:pt idx="25">
                  <c:v>Jul 18</c:v>
                </c:pt>
                <c:pt idx="26">
                  <c:v>Aug 18</c:v>
                </c:pt>
                <c:pt idx="27">
                  <c:v>Sep 18</c:v>
                </c:pt>
                <c:pt idx="28">
                  <c:v>Oct 18</c:v>
                </c:pt>
                <c:pt idx="29">
                  <c:v>Nov 18</c:v>
                </c:pt>
                <c:pt idx="30">
                  <c:v>Dec 18</c:v>
                </c:pt>
                <c:pt idx="31">
                  <c:v>Jan 19</c:v>
                </c:pt>
                <c:pt idx="32">
                  <c:v>Feb 19</c:v>
                </c:pt>
                <c:pt idx="33">
                  <c:v>Mar 19</c:v>
                </c:pt>
                <c:pt idx="34">
                  <c:v>Apr 19</c:v>
                </c:pt>
                <c:pt idx="35">
                  <c:v>May 19</c:v>
                </c:pt>
                <c:pt idx="36">
                  <c:v>Jun 19</c:v>
                </c:pt>
                <c:pt idx="37">
                  <c:v>Jul 19</c:v>
                </c:pt>
                <c:pt idx="38">
                  <c:v>Aug 19</c:v>
                </c:pt>
                <c:pt idx="39">
                  <c:v>Sep 19</c:v>
                </c:pt>
                <c:pt idx="40">
                  <c:v>Oct 19</c:v>
                </c:pt>
                <c:pt idx="41">
                  <c:v>Nov 19</c:v>
                </c:pt>
                <c:pt idx="42">
                  <c:v>Dec 19</c:v>
                </c:pt>
                <c:pt idx="43">
                  <c:v>Jan 20</c:v>
                </c:pt>
                <c:pt idx="44">
                  <c:v>Feb 20</c:v>
                </c:pt>
                <c:pt idx="45">
                  <c:v>Mar 20</c:v>
                </c:pt>
                <c:pt idx="46">
                  <c:v>Apr 20</c:v>
                </c:pt>
                <c:pt idx="47">
                  <c:v>May 20</c:v>
                </c:pt>
                <c:pt idx="48">
                  <c:v>Jun 20</c:v>
                </c:pt>
                <c:pt idx="49">
                  <c:v>Jul 20</c:v>
                </c:pt>
                <c:pt idx="50">
                  <c:v>Aug 20</c:v>
                </c:pt>
                <c:pt idx="51">
                  <c:v>Sep 20</c:v>
                </c:pt>
                <c:pt idx="52">
                  <c:v>Oct 20</c:v>
                </c:pt>
                <c:pt idx="53">
                  <c:v>Nov 20</c:v>
                </c:pt>
                <c:pt idx="54">
                  <c:v>Dec 20</c:v>
                </c:pt>
                <c:pt idx="55">
                  <c:v>Jan 21</c:v>
                </c:pt>
                <c:pt idx="56">
                  <c:v>Feb 21</c:v>
                </c:pt>
                <c:pt idx="57">
                  <c:v>Mar 21</c:v>
                </c:pt>
                <c:pt idx="58">
                  <c:v>Apr 21</c:v>
                </c:pt>
                <c:pt idx="59">
                  <c:v>May 21</c:v>
                </c:pt>
                <c:pt idx="60">
                  <c:v>Jun 21</c:v>
                </c:pt>
                <c:pt idx="61">
                  <c:v>Jul 21</c:v>
                </c:pt>
                <c:pt idx="62">
                  <c:v>Aug 21</c:v>
                </c:pt>
                <c:pt idx="63">
                  <c:v>Sep 21</c:v>
                </c:pt>
                <c:pt idx="64">
                  <c:v>Oct 21</c:v>
                </c:pt>
                <c:pt idx="65">
                  <c:v>Nov 21</c:v>
                </c:pt>
                <c:pt idx="66">
                  <c:v>Dec 21</c:v>
                </c:pt>
                <c:pt idx="67">
                  <c:v>Jan 22</c:v>
                </c:pt>
                <c:pt idx="68">
                  <c:v>Feb 22</c:v>
                </c:pt>
                <c:pt idx="69">
                  <c:v>Mar 22</c:v>
                </c:pt>
                <c:pt idx="70">
                  <c:v>Apr 22</c:v>
                </c:pt>
                <c:pt idx="71">
                  <c:v>May 22</c:v>
                </c:pt>
                <c:pt idx="72">
                  <c:v>Jun 22</c:v>
                </c:pt>
                <c:pt idx="73">
                  <c:v>Jul 22</c:v>
                </c:pt>
                <c:pt idx="74">
                  <c:v>Aug 22</c:v>
                </c:pt>
                <c:pt idx="75">
                  <c:v>Sep 22</c:v>
                </c:pt>
                <c:pt idx="76">
                  <c:v>Oct 22</c:v>
                </c:pt>
                <c:pt idx="77">
                  <c:v>Nov 22</c:v>
                </c:pt>
                <c:pt idx="78">
                  <c:v>Dec 22</c:v>
                </c:pt>
                <c:pt idx="79">
                  <c:v>Jan 23</c:v>
                </c:pt>
                <c:pt idx="80">
                  <c:v>Feb 23</c:v>
                </c:pt>
                <c:pt idx="81">
                  <c:v>Mar 23</c:v>
                </c:pt>
                <c:pt idx="82">
                  <c:v>Apr 23</c:v>
                </c:pt>
                <c:pt idx="83">
                  <c:v>May 23</c:v>
                </c:pt>
                <c:pt idx="84">
                  <c:v>Jun 23</c:v>
                </c:pt>
                <c:pt idx="85">
                  <c:v>Jul 23</c:v>
                </c:pt>
                <c:pt idx="86">
                  <c:v>Aug 23</c:v>
                </c:pt>
                <c:pt idx="87">
                  <c:v>Sep 23</c:v>
                </c:pt>
                <c:pt idx="88">
                  <c:v>Oct 23</c:v>
                </c:pt>
                <c:pt idx="89">
                  <c:v>Nov 23</c:v>
                </c:pt>
                <c:pt idx="90">
                  <c:v>Dec 23</c:v>
                </c:pt>
              </c:strCache>
            </c:strRef>
          </c:cat>
          <c:val>
            <c:numRef>
              <c:f>Data!$E$3:$E$92</c:f>
              <c:numCache>
                <c:formatCode>#,##0</c:formatCode>
                <c:ptCount val="90"/>
                <c:pt idx="0">
                  <c:v>401.79820000000018</c:v>
                </c:pt>
                <c:pt idx="1">
                  <c:v>364.54060000000072</c:v>
                </c:pt>
                <c:pt idx="2">
                  <c:v>332.63500000000022</c:v>
                </c:pt>
                <c:pt idx="3">
                  <c:v>344.54120000000012</c:v>
                </c:pt>
                <c:pt idx="4">
                  <c:v>326.08600000000024</c:v>
                </c:pt>
                <c:pt idx="5">
                  <c:v>299.7797999999998</c:v>
                </c:pt>
                <c:pt idx="6">
                  <c:v>338.70460000000048</c:v>
                </c:pt>
                <c:pt idx="7">
                  <c:v>335.09299999999985</c:v>
                </c:pt>
                <c:pt idx="8">
                  <c:v>288.03940000000057</c:v>
                </c:pt>
                <c:pt idx="9">
                  <c:v>293.42539999999963</c:v>
                </c:pt>
                <c:pt idx="10">
                  <c:v>268.94940000000042</c:v>
                </c:pt>
                <c:pt idx="11">
                  <c:v>231.7506000000003</c:v>
                </c:pt>
                <c:pt idx="12">
                  <c:v>214.34379999999965</c:v>
                </c:pt>
                <c:pt idx="13">
                  <c:v>177.04379999999992</c:v>
                </c:pt>
                <c:pt idx="14">
                  <c:v>136.08440000000019</c:v>
                </c:pt>
                <c:pt idx="15">
                  <c:v>113.48179999999957</c:v>
                </c:pt>
                <c:pt idx="16">
                  <c:v>99.841000000000804</c:v>
                </c:pt>
                <c:pt idx="17">
                  <c:v>72.756399999999758</c:v>
                </c:pt>
                <c:pt idx="18">
                  <c:v>52.169599999999718</c:v>
                </c:pt>
                <c:pt idx="19">
                  <c:v>42.65099999999984</c:v>
                </c:pt>
                <c:pt idx="20">
                  <c:v>-8.9126000000001113</c:v>
                </c:pt>
                <c:pt idx="21">
                  <c:v>-24.180200000000241</c:v>
                </c:pt>
                <c:pt idx="22">
                  <c:v>-44.269000000000233</c:v>
                </c:pt>
                <c:pt idx="23">
                  <c:v>-47.902200000000448</c:v>
                </c:pt>
                <c:pt idx="24">
                  <c:v>-43.834000000000287</c:v>
                </c:pt>
                <c:pt idx="25">
                  <c:v>-30.501000000000658</c:v>
                </c:pt>
                <c:pt idx="26">
                  <c:v>-22.66419999999971</c:v>
                </c:pt>
                <c:pt idx="27">
                  <c:v>-7.064600000000155</c:v>
                </c:pt>
                <c:pt idx="28">
                  <c:v>7.0792000000005828</c:v>
                </c:pt>
                <c:pt idx="29">
                  <c:v>45.272400000000289</c:v>
                </c:pt>
                <c:pt idx="30">
                  <c:v>16.558199999999488</c:v>
                </c:pt>
                <c:pt idx="31">
                  <c:v>17.920599999999922</c:v>
                </c:pt>
                <c:pt idx="32">
                  <c:v>17.671799999999621</c:v>
                </c:pt>
                <c:pt idx="33">
                  <c:v>7.6920000000000073</c:v>
                </c:pt>
                <c:pt idx="34">
                  <c:v>23.138600000000224</c:v>
                </c:pt>
                <c:pt idx="35">
                  <c:v>42.203400000000329</c:v>
                </c:pt>
                <c:pt idx="36">
                  <c:v>41.910199999999804</c:v>
                </c:pt>
                <c:pt idx="37">
                  <c:v>49.563199999999597</c:v>
                </c:pt>
                <c:pt idx="38">
                  <c:v>21.050800000000436</c:v>
                </c:pt>
                <c:pt idx="39">
                  <c:v>-13.405999999999949</c:v>
                </c:pt>
                <c:pt idx="40">
                  <c:v>-7.5800000000072032E-2</c:v>
                </c:pt>
                <c:pt idx="41">
                  <c:v>4.3881999999998698</c:v>
                </c:pt>
                <c:pt idx="42">
                  <c:v>-3.0124000000005253</c:v>
                </c:pt>
                <c:pt idx="43">
                  <c:v>-27.847599999999602</c:v>
                </c:pt>
                <c:pt idx="44">
                  <c:v>67.860199999999168</c:v>
                </c:pt>
                <c:pt idx="45">
                  <c:v>202.48999999999978</c:v>
                </c:pt>
                <c:pt idx="46">
                  <c:v>260.64639999999963</c:v>
                </c:pt>
                <c:pt idx="47">
                  <c:v>269.25280000000021</c:v>
                </c:pt>
                <c:pt idx="48">
                  <c:v>252.08320000000003</c:v>
                </c:pt>
                <c:pt idx="49">
                  <c:v>233.14680000000044</c:v>
                </c:pt>
                <c:pt idx="50">
                  <c:v>213.56980000000021</c:v>
                </c:pt>
                <c:pt idx="51">
                  <c:v>183.15599999999995</c:v>
                </c:pt>
                <c:pt idx="52">
                  <c:v>169.35319999999956</c:v>
                </c:pt>
                <c:pt idx="53">
                  <c:v>110.89420000000018</c:v>
                </c:pt>
                <c:pt idx="54">
                  <c:v>119.65059999999994</c:v>
                </c:pt>
                <c:pt idx="55">
                  <c:v>57.181400000000394</c:v>
                </c:pt>
                <c:pt idx="56">
                  <c:v>11.128199999999197</c:v>
                </c:pt>
                <c:pt idx="57">
                  <c:v>-5.7300000000000182</c:v>
                </c:pt>
                <c:pt idx="58">
                  <c:v>-15.513600000000224</c:v>
                </c:pt>
                <c:pt idx="59">
                  <c:v>-65.38419999999951</c:v>
                </c:pt>
                <c:pt idx="60">
                  <c:v>-116.12980000000061</c:v>
                </c:pt>
                <c:pt idx="61">
                  <c:v>-164.39019999999982</c:v>
                </c:pt>
                <c:pt idx="62">
                  <c:v>-198.26720000000023</c:v>
                </c:pt>
                <c:pt idx="63">
                  <c:v>-182.95499999999993</c:v>
                </c:pt>
                <c:pt idx="64">
                  <c:v>-199.77480000000014</c:v>
                </c:pt>
                <c:pt idx="65">
                  <c:v>-273.57979999999998</c:v>
                </c:pt>
                <c:pt idx="66">
                  <c:v>-270.34540000000015</c:v>
                </c:pt>
                <c:pt idx="67">
                  <c:v>-290.9366</c:v>
                </c:pt>
                <c:pt idx="68">
                  <c:v>-298.70280000000002</c:v>
                </c:pt>
                <c:pt idx="69">
                  <c:v>-261.86200000000053</c:v>
                </c:pt>
                <c:pt idx="70">
                  <c:v>-279.0626000000002</c:v>
                </c:pt>
                <c:pt idx="71">
                  <c:v>-282.96619999999939</c:v>
                </c:pt>
                <c:pt idx="72">
                  <c:v>-245.57480000000032</c:v>
                </c:pt>
                <c:pt idx="73">
                  <c:v>-259.62419999999975</c:v>
                </c:pt>
                <c:pt idx="74">
                  <c:v>-216.94920000000002</c:v>
                </c:pt>
                <c:pt idx="75">
                  <c:v>-173.36200000000008</c:v>
                </c:pt>
                <c:pt idx="76">
                  <c:v>-147.6848</c:v>
                </c:pt>
                <c:pt idx="77">
                  <c:v>-144.36779999999953</c:v>
                </c:pt>
                <c:pt idx="78">
                  <c:v>-97.894400000000132</c:v>
                </c:pt>
                <c:pt idx="79">
                  <c:v>-107.56759999999986</c:v>
                </c:pt>
                <c:pt idx="80">
                  <c:v>-154.28080000000045</c:v>
                </c:pt>
                <c:pt idx="81">
                  <c:v>-105.06800000000021</c:v>
                </c:pt>
                <c:pt idx="82">
                  <c:v>-140.9666000000002</c:v>
                </c:pt>
                <c:pt idx="83">
                  <c:v>-154.95519999999988</c:v>
                </c:pt>
                <c:pt idx="84">
                  <c:v>-149.10280000000057</c:v>
                </c:pt>
                <c:pt idx="85">
                  <c:v>-162.63919999999962</c:v>
                </c:pt>
                <c:pt idx="86">
                  <c:v>-141.57119999999986</c:v>
                </c:pt>
                <c:pt idx="87">
                  <c:v>-156.90700000000015</c:v>
                </c:pt>
                <c:pt idx="88">
                  <c:v>-151.60480000000007</c:v>
                </c:pt>
                <c:pt idx="89">
                  <c:v>-158.61549289759978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609F-489E-AB14-FFB175425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045632"/>
        <c:axId val="127047168"/>
      </c:lineChart>
      <c:dateAx>
        <c:axId val="127045632"/>
        <c:scaling>
          <c:orientation val="minMax"/>
        </c:scaling>
        <c:delete val="0"/>
        <c:axPos val="b"/>
        <c:numFmt formatCode="mmm\ yy" sourceLinked="0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NL"/>
          </a:p>
        </c:txPr>
        <c:crossAx val="127047168"/>
        <c:crosses val="autoZero"/>
        <c:auto val="1"/>
        <c:lblOffset val="100"/>
        <c:baseTimeUnit val="months"/>
      </c:dateAx>
      <c:valAx>
        <c:axId val="12704716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7045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8238188976377939E-2"/>
          <c:y val="0.88208921456926337"/>
          <c:w val="0.94269028871391081"/>
          <c:h val="9.2419563707815205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900" b="1"/>
      </a:pPr>
      <a:endParaRPr lang="en-N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9749198016915"/>
          <c:y val="0.11197874437112527"/>
          <c:w val="0.83095217264508603"/>
          <c:h val="0.6439709200655366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Non-OECD: Commercial stocks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5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F-4007-9C4C-1E1A9EE5AF6B}"/>
                </c:ext>
              </c:extLst>
            </c:dLbl>
            <c:dLbl>
              <c:idx val="6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E3-4996-8C26-E08E67461082}"/>
                </c:ext>
              </c:extLst>
            </c:dLbl>
            <c:dLbl>
              <c:idx val="81"/>
              <c:layout>
                <c:manualLayout>
                  <c:x val="-5.4733747329849536E-2"/>
                  <c:y val="7.1675914723184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F-4007-9C4C-1E1A9EE5AF6B}"/>
                </c:ext>
              </c:extLst>
            </c:dLbl>
            <c:dLbl>
              <c:idx val="10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E3-4996-8C26-E08E674610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7E39"/>
                    </a:solidFill>
                  </a:defRPr>
                </a:pPr>
                <a:endParaRPr lang="en-N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Sheet1!$A$2:$A$109</c:f>
              <c:numCache>
                <c:formatCode>mmm\ yy</c:formatCode>
                <c:ptCount val="10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</c:numCache>
            </c:numRef>
          </c:cat>
          <c:val>
            <c:numRef>
              <c:f>Sheet1!$B$2:$B$109</c:f>
              <c:numCache>
                <c:formatCode>#,##0</c:formatCode>
                <c:ptCount val="108"/>
                <c:pt idx="0">
                  <c:v>2459.2190626326019</c:v>
                </c:pt>
                <c:pt idx="1">
                  <c:v>2398.6857093288995</c:v>
                </c:pt>
                <c:pt idx="2">
                  <c:v>2403.9578760116128</c:v>
                </c:pt>
                <c:pt idx="3">
                  <c:v>2411.0386270273634</c:v>
                </c:pt>
                <c:pt idx="4">
                  <c:v>2420.8572999457306</c:v>
                </c:pt>
                <c:pt idx="5">
                  <c:v>2459.3252682230559</c:v>
                </c:pt>
                <c:pt idx="6">
                  <c:v>2470.2770228195222</c:v>
                </c:pt>
                <c:pt idx="7">
                  <c:v>2518.9582311117188</c:v>
                </c:pt>
                <c:pt idx="8">
                  <c:v>2523.4921859587948</c:v>
                </c:pt>
                <c:pt idx="9">
                  <c:v>2491.4099368787006</c:v>
                </c:pt>
                <c:pt idx="10">
                  <c:v>2502.3054147033713</c:v>
                </c:pt>
                <c:pt idx="11">
                  <c:v>2567.8542001495694</c:v>
                </c:pt>
                <c:pt idx="12">
                  <c:v>2548.8347993037632</c:v>
                </c:pt>
                <c:pt idx="13">
                  <c:v>2551.1325997747008</c:v>
                </c:pt>
                <c:pt idx="14">
                  <c:v>2514.0046883212972</c:v>
                </c:pt>
                <c:pt idx="15">
                  <c:v>2545.0282928723886</c:v>
                </c:pt>
                <c:pt idx="16">
                  <c:v>2556.2032482422524</c:v>
                </c:pt>
                <c:pt idx="17">
                  <c:v>2555.9154499748374</c:v>
                </c:pt>
                <c:pt idx="18">
                  <c:v>2547.8155954548861</c:v>
                </c:pt>
                <c:pt idx="19">
                  <c:v>2560.8398583875642</c:v>
                </c:pt>
                <c:pt idx="20">
                  <c:v>2555.4738798431054</c:v>
                </c:pt>
                <c:pt idx="21">
                  <c:v>2536.791423015738</c:v>
                </c:pt>
                <c:pt idx="22">
                  <c:v>2488.771897981047</c:v>
                </c:pt>
                <c:pt idx="23">
                  <c:v>2509.7638213238115</c:v>
                </c:pt>
                <c:pt idx="24">
                  <c:v>2558.0316892962037</c:v>
                </c:pt>
                <c:pt idx="25">
                  <c:v>2554.3194840121332</c:v>
                </c:pt>
                <c:pt idx="26">
                  <c:v>2590.3095128846699</c:v>
                </c:pt>
                <c:pt idx="27">
                  <c:v>2621.2750101188262</c:v>
                </c:pt>
                <c:pt idx="28">
                  <c:v>2575.4230485195235</c:v>
                </c:pt>
                <c:pt idx="29">
                  <c:v>2635.561266047619</c:v>
                </c:pt>
                <c:pt idx="30">
                  <c:v>2634.6390291958132</c:v>
                </c:pt>
                <c:pt idx="31">
                  <c:v>2638.765946130869</c:v>
                </c:pt>
                <c:pt idx="32">
                  <c:v>2632.869701004789</c:v>
                </c:pt>
                <c:pt idx="33">
                  <c:v>2638.215226379335</c:v>
                </c:pt>
                <c:pt idx="34">
                  <c:v>2616.3061697314847</c:v>
                </c:pt>
                <c:pt idx="35">
                  <c:v>2588.9482480663769</c:v>
                </c:pt>
                <c:pt idx="36">
                  <c:v>2381.1551653899337</c:v>
                </c:pt>
                <c:pt idx="37">
                  <c:v>2421.8146091635922</c:v>
                </c:pt>
                <c:pt idx="38">
                  <c:v>2434.9997192604519</c:v>
                </c:pt>
                <c:pt idx="39">
                  <c:v>2423.5969238173598</c:v>
                </c:pt>
                <c:pt idx="40">
                  <c:v>2498.0421844598563</c:v>
                </c:pt>
                <c:pt idx="41">
                  <c:v>2472.8618765088258</c:v>
                </c:pt>
                <c:pt idx="42">
                  <c:v>2441.6709572216682</c:v>
                </c:pt>
                <c:pt idx="43">
                  <c:v>2474.8662058992418</c:v>
                </c:pt>
                <c:pt idx="44">
                  <c:v>2456.64020568351</c:v>
                </c:pt>
                <c:pt idx="45">
                  <c:v>2516.1334842623</c:v>
                </c:pt>
                <c:pt idx="46">
                  <c:v>2501.6377475601548</c:v>
                </c:pt>
                <c:pt idx="47">
                  <c:v>2561.997550563251</c:v>
                </c:pt>
                <c:pt idx="48">
                  <c:v>2616.3101292083934</c:v>
                </c:pt>
                <c:pt idx="49">
                  <c:v>2582.8194482132526</c:v>
                </c:pt>
                <c:pt idx="50">
                  <c:v>2602.9042650052775</c:v>
                </c:pt>
                <c:pt idx="51">
                  <c:v>2613.1952154889173</c:v>
                </c:pt>
                <c:pt idx="52">
                  <c:v>2675.5858310478238</c:v>
                </c:pt>
                <c:pt idx="53">
                  <c:v>2687.6900729701897</c:v>
                </c:pt>
                <c:pt idx="54">
                  <c:v>2651.1064538577293</c:v>
                </c:pt>
                <c:pt idx="55">
                  <c:v>2647.0014805841224</c:v>
                </c:pt>
                <c:pt idx="56">
                  <c:v>2536.1627626555805</c:v>
                </c:pt>
                <c:pt idx="57">
                  <c:v>2538.6620887153349</c:v>
                </c:pt>
                <c:pt idx="58">
                  <c:v>2531.09130201174</c:v>
                </c:pt>
                <c:pt idx="59">
                  <c:v>2541.4761208925465</c:v>
                </c:pt>
                <c:pt idx="60">
                  <c:v>2580.102506440503</c:v>
                </c:pt>
                <c:pt idx="61">
                  <c:v>2795.5543035928495</c:v>
                </c:pt>
                <c:pt idx="62">
                  <c:v>3030.8313629965251</c:v>
                </c:pt>
                <c:pt idx="63">
                  <c:v>3231.2680487433881</c:v>
                </c:pt>
                <c:pt idx="64">
                  <c:v>3248.2975645150441</c:v>
                </c:pt>
                <c:pt idx="65">
                  <c:v>3295.2070186356591</c:v>
                </c:pt>
                <c:pt idx="66">
                  <c:v>3241.428762078107</c:v>
                </c:pt>
                <c:pt idx="67">
                  <c:v>3273.0155779318961</c:v>
                </c:pt>
                <c:pt idx="68">
                  <c:v>3263.8741100125148</c:v>
                </c:pt>
                <c:pt idx="69">
                  <c:v>3195.9230031590027</c:v>
                </c:pt>
                <c:pt idx="70">
                  <c:v>3176.4404479179466</c:v>
                </c:pt>
                <c:pt idx="71">
                  <c:v>3095.6162353773138</c:v>
                </c:pt>
                <c:pt idx="72">
                  <c:v>3143.4937363232989</c:v>
                </c:pt>
                <c:pt idx="73">
                  <c:v>3124.4586237693075</c:v>
                </c:pt>
                <c:pt idx="74">
                  <c:v>3146.5831938971755</c:v>
                </c:pt>
                <c:pt idx="75">
                  <c:v>3132.1952643022855</c:v>
                </c:pt>
                <c:pt idx="76">
                  <c:v>3098.0312793391286</c:v>
                </c:pt>
                <c:pt idx="77">
                  <c:v>3040.2408344024298</c:v>
                </c:pt>
                <c:pt idx="78">
                  <c:v>3026.2276897203656</c:v>
                </c:pt>
                <c:pt idx="79">
                  <c:v>3022.7643294430331</c:v>
                </c:pt>
                <c:pt idx="80">
                  <c:v>2999.3401404374263</c:v>
                </c:pt>
                <c:pt idx="81">
                  <c:v>2953.4959193938735</c:v>
                </c:pt>
                <c:pt idx="82">
                  <c:v>2966.7523935448671</c:v>
                </c:pt>
                <c:pt idx="83">
                  <c:v>2963.1347756993696</c:v>
                </c:pt>
                <c:pt idx="84">
                  <c:v>3032.6065593143412</c:v>
                </c:pt>
                <c:pt idx="85">
                  <c:v>3071.2926518188497</c:v>
                </c:pt>
                <c:pt idx="86">
                  <c:v>3105.8937452007463</c:v>
                </c:pt>
                <c:pt idx="87">
                  <c:v>3146.522854782881</c:v>
                </c:pt>
                <c:pt idx="88">
                  <c:v>3151.9771652139793</c:v>
                </c:pt>
                <c:pt idx="89">
                  <c:v>3121.7069071010701</c:v>
                </c:pt>
                <c:pt idx="90">
                  <c:v>3160.8249367725412</c:v>
                </c:pt>
                <c:pt idx="91">
                  <c:v>3102.1038251973732</c:v>
                </c:pt>
                <c:pt idx="92">
                  <c:v>3091.77865451055</c:v>
                </c:pt>
                <c:pt idx="93">
                  <c:v>3136.2483936022454</c:v>
                </c:pt>
                <c:pt idx="94">
                  <c:v>3126.0585722811797</c:v>
                </c:pt>
                <c:pt idx="95">
                  <c:v>3149.8629734741976</c:v>
                </c:pt>
                <c:pt idx="96">
                  <c:v>3152.9029680610483</c:v>
                </c:pt>
                <c:pt idx="97">
                  <c:v>3184.7561223367361</c:v>
                </c:pt>
                <c:pt idx="98">
                  <c:v>3196.2309270878327</c:v>
                </c:pt>
                <c:pt idx="99">
                  <c:v>3205.5488077450468</c:v>
                </c:pt>
                <c:pt idx="100">
                  <c:v>3212.2889895209569</c:v>
                </c:pt>
                <c:pt idx="101">
                  <c:v>3238.2881928190532</c:v>
                </c:pt>
                <c:pt idx="102">
                  <c:v>3223.3610229914811</c:v>
                </c:pt>
                <c:pt idx="103">
                  <c:v>3224.9143240773406</c:v>
                </c:pt>
                <c:pt idx="104">
                  <c:v>3250.676691397488</c:v>
                </c:pt>
                <c:pt idx="105">
                  <c:v>3264</c:v>
                </c:pt>
                <c:pt idx="106">
                  <c:v>3259</c:v>
                </c:pt>
                <c:pt idx="107">
                  <c:v>3279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863F-4007-9C4C-1E1A9EE5A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633920"/>
        <c:axId val="69635456"/>
      </c:lineChart>
      <c:dateAx>
        <c:axId val="69633920"/>
        <c:scaling>
          <c:orientation val="minMax"/>
        </c:scaling>
        <c:delete val="0"/>
        <c:axPos val="b"/>
        <c:numFmt formatCode="mmm\ yy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000"/>
            </a:pPr>
            <a:endParaRPr lang="en-NL"/>
          </a:p>
        </c:txPr>
        <c:crossAx val="69635456"/>
        <c:crosses val="autoZero"/>
        <c:auto val="1"/>
        <c:lblOffset val="100"/>
        <c:baseTimeUnit val="months"/>
      </c:dateAx>
      <c:valAx>
        <c:axId val="69635456"/>
        <c:scaling>
          <c:orientation val="minMax"/>
          <c:max val="3700"/>
          <c:min val="22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69633920"/>
        <c:crosses val="autoZero"/>
        <c:crossBetween val="midCat"/>
        <c:majorUnit val="200"/>
      </c:valAx>
    </c:plotArea>
    <c:plotVisOnly val="1"/>
    <c:dispBlanksAs val="gap"/>
    <c:showDLblsOverMax val="0"/>
  </c:chart>
  <c:txPr>
    <a:bodyPr/>
    <a:lstStyle/>
    <a:p>
      <a:pPr>
        <a:defRPr sz="1050" b="1"/>
      </a:pPr>
      <a:endParaRPr lang="en-N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0.89902</cdr:y>
    </cdr:from>
    <cdr:to>
      <cdr:x>0.51685</cdr:x>
      <cdr:y>0.9767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0" y="2671718"/>
          <a:ext cx="3977781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i="1" dirty="0">
              <a:cs typeface="Arial" pitchFamily="34" charset="0"/>
            </a:rPr>
            <a:t>Sources: OPEC, IMF, IHS </a:t>
          </a:r>
          <a:r>
            <a:rPr lang="en-US" sz="900" i="1" dirty="0" err="1">
              <a:cs typeface="Arial" pitchFamily="34" charset="0"/>
            </a:rPr>
            <a:t>Markit</a:t>
          </a:r>
          <a:r>
            <a:rPr lang="en-US" sz="900" i="1" dirty="0">
              <a:cs typeface="Arial" pitchFamily="34" charset="0"/>
            </a:rPr>
            <a:t> and </a:t>
          </a:r>
          <a:r>
            <a:rPr lang="en-US" sz="900" i="1" dirty="0" err="1">
              <a:cs typeface="Arial" pitchFamily="34" charset="0"/>
            </a:rPr>
            <a:t>Haver</a:t>
          </a:r>
          <a:r>
            <a:rPr lang="en-US" sz="900" i="1" dirty="0">
              <a:cs typeface="Arial" pitchFamily="34" charset="0"/>
            </a:rPr>
            <a:t> Analytics.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0.19136</cdr:x>
      <cdr:y>0.01583</cdr:y>
    </cdr:from>
    <cdr:to>
      <cdr:x>0.86185</cdr:x>
      <cdr:y>0.19229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48178" y="58514"/>
          <a:ext cx="2971800" cy="652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/>
            <a:t>World oil demand growth,</a:t>
          </a:r>
        </a:p>
        <a:p xmlns:a="http://schemas.openxmlformats.org/drawingml/2006/main">
          <a:pPr algn="ctr"/>
          <a:r>
            <a:rPr lang="en-US" sz="1400" b="1" dirty="0"/>
            <a:t>y-o-y change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0.10603</cdr:y>
    </cdr:to>
    <cdr:sp macro="" textlink="">
      <cdr:nvSpPr>
        <cdr:cNvPr id="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4114800" cy="1938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lIns="0" tIns="0" rIns="0" bIns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400" b="1" dirty="0"/>
            <a:t>OECD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</cdr:x>
      <cdr:y>0</cdr:y>
    </cdr:from>
    <cdr:to>
      <cdr:x>0.96</cdr:x>
      <cdr:y>0.10137</cdr:y>
    </cdr:to>
    <cdr:sp macro="" textlink="">
      <cdr:nvSpPr>
        <cdr:cNvPr id="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9184" y="0"/>
          <a:ext cx="3621024" cy="2275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400" b="1" dirty="0"/>
            <a:t>Non-OECD 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0.17944</cdr:x>
      <cdr:y>0</cdr:y>
    </cdr:from>
    <cdr:to>
      <cdr:x>0.89798</cdr:x>
      <cdr:y>0.18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0917" y="0"/>
          <a:ext cx="3167104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400" b="1" dirty="0"/>
            <a:t>Non-OPEC supply growth</a:t>
          </a:r>
        </a:p>
        <a:p xmlns:a="http://schemas.openxmlformats.org/drawingml/2006/main">
          <a:pPr algn="ctr" rtl="0"/>
          <a:r>
            <a:rPr lang="en-US" sz="1400" b="1" dirty="0"/>
            <a:t>y-o-y change</a:t>
          </a:r>
        </a:p>
        <a:p xmlns:a="http://schemas.openxmlformats.org/drawingml/2006/main">
          <a:endParaRPr lang="en-US" sz="14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0.12963</cdr:x>
      <cdr:y>0</cdr:y>
    </cdr:from>
    <cdr:to>
      <cdr:x>0.87037</cdr:x>
      <cdr:y>0.23594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3157" y="0"/>
          <a:ext cx="3160886" cy="413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400" b="1" dirty="0">
              <a:solidFill>
                <a:schemeClr val="tx1"/>
              </a:solidFill>
            </a:rPr>
            <a:t>OECD commercial </a:t>
          </a:r>
          <a:r>
            <a:rPr lang="en-GB" sz="1400" b="1" dirty="0"/>
            <a:t>stocks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589" cy="48153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958" y="0"/>
            <a:ext cx="3169589" cy="48153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13F9505-2317-4C6C-8626-F282DCFE29D7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667"/>
            <a:ext cx="3169589" cy="48153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958" y="9119667"/>
            <a:ext cx="3169589" cy="48153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0D1A66F-303E-4817-91E5-88FB2488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97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19" cy="48006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19" cy="48006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EA4C7DD-C1A5-46FA-BF5E-D9FA4F19385B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20725"/>
            <a:ext cx="6403975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2"/>
            <a:ext cx="5852160" cy="432054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5"/>
            <a:ext cx="3169919" cy="48006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19" cy="48006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3973579-2CBB-4191-99F8-44433F8D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2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3579-2CBB-4191-99F8-44433F8DEA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57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7091" y="4672711"/>
            <a:ext cx="6277584" cy="4446763"/>
          </a:xfrm>
        </p:spPr>
        <p:txBody>
          <a:bodyPr/>
          <a:lstStyle/>
          <a:p>
            <a:pPr algn="just" defTabSz="921230">
              <a:buClr>
                <a:schemeClr val="tx1"/>
              </a:buClr>
              <a:defRPr/>
            </a:pPr>
            <a:endParaRPr lang="en-GB" sz="17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3579-2CBB-4191-99F8-44433F8DEA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22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4" y="4560572"/>
            <a:ext cx="6403974" cy="4320540"/>
          </a:xfrm>
        </p:spPr>
        <p:txBody>
          <a:bodyPr/>
          <a:lstStyle/>
          <a:p>
            <a:pPr algn="just"/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3579-2CBB-4191-99F8-44433F8DEA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11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0205" y="4693809"/>
            <a:ext cx="6277586" cy="4559751"/>
          </a:xfrm>
        </p:spPr>
        <p:txBody>
          <a:bodyPr/>
          <a:lstStyle/>
          <a:p>
            <a:pPr marL="117109" indent="-117109" algn="just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3579-2CBB-4191-99F8-44433F8DEA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8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4693808"/>
            <a:ext cx="6403975" cy="4446763"/>
          </a:xfrm>
        </p:spPr>
        <p:txBody>
          <a:bodyPr/>
          <a:lstStyle/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3579-2CBB-4191-99F8-44433F8DEA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02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C4344-5413-4A8C-8469-F5CC871692A5}" type="slidenum">
              <a:rPr lang="ar-SA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2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733425"/>
            <a:ext cx="6526212" cy="3670300"/>
          </a:xfrm>
          <a:ln/>
        </p:spPr>
      </p:sp>
      <p:sp>
        <p:nvSpPr>
          <p:cNvPr id="492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693808"/>
            <a:ext cx="6526212" cy="4446763"/>
          </a:xfrm>
        </p:spPr>
        <p:txBody>
          <a:bodyPr/>
          <a:lstStyle/>
          <a:p>
            <a:pPr marL="117109" indent="-11710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8376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C4344-5413-4A8C-8469-F5CC871692A5}" type="slidenum">
              <a:rPr lang="ar-SA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2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733425"/>
            <a:ext cx="6526212" cy="3670300"/>
          </a:xfrm>
          <a:ln/>
        </p:spPr>
      </p:sp>
      <p:sp>
        <p:nvSpPr>
          <p:cNvPr id="492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560572"/>
            <a:ext cx="6526212" cy="432054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344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C4344-5413-4A8C-8469-F5CC871692A5}" type="slidenum">
              <a:rPr lang="ar-SA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2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733425"/>
            <a:ext cx="6526212" cy="3670300"/>
          </a:xfrm>
          <a:ln/>
        </p:spPr>
      </p:sp>
      <p:sp>
        <p:nvSpPr>
          <p:cNvPr id="492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560572"/>
            <a:ext cx="6526211" cy="4320540"/>
          </a:xfrm>
        </p:spPr>
        <p:txBody>
          <a:bodyPr/>
          <a:lstStyle/>
          <a:p>
            <a:pPr>
              <a:buFontTx/>
              <a:buChar char="•"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060597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C4344-5413-4A8C-8469-F5CC871692A5}" type="slidenum">
              <a:rPr lang="ar-SA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2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733425"/>
            <a:ext cx="6526212" cy="3670300"/>
          </a:xfrm>
          <a:ln/>
        </p:spPr>
      </p:sp>
      <p:sp>
        <p:nvSpPr>
          <p:cNvPr id="492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078" y="4536413"/>
            <a:ext cx="6677654" cy="4683787"/>
          </a:xfrm>
        </p:spPr>
        <p:txBody>
          <a:bodyPr/>
          <a:lstStyle/>
          <a:p>
            <a:pPr algn="just">
              <a:lnSpc>
                <a:spcPct val="150000"/>
              </a:lnSpc>
              <a:buFontTx/>
              <a:buChar char="•"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686349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C4344-5413-4A8C-8469-F5CC871692A5}" type="slidenum">
              <a:rPr lang="ar-SA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2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733425"/>
            <a:ext cx="6526212" cy="3670300"/>
          </a:xfrm>
          <a:ln/>
        </p:spPr>
      </p:sp>
      <p:sp>
        <p:nvSpPr>
          <p:cNvPr id="492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667" y="4693808"/>
            <a:ext cx="6430160" cy="4446763"/>
          </a:xfrm>
        </p:spPr>
        <p:txBody>
          <a:bodyPr/>
          <a:lstStyle/>
          <a:p>
            <a:pPr algn="just">
              <a:lnSpc>
                <a:spcPct val="150000"/>
              </a:lnSpc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6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C4344-5413-4A8C-8469-F5CC871692A5}" type="slidenum">
              <a:rPr lang="ar-SA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2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733425"/>
            <a:ext cx="6526212" cy="3670300"/>
          </a:xfrm>
          <a:ln/>
        </p:spPr>
      </p:sp>
      <p:sp>
        <p:nvSpPr>
          <p:cNvPr id="492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9" y="4693811"/>
            <a:ext cx="6430961" cy="2849990"/>
          </a:xfrm>
        </p:spPr>
        <p:txBody>
          <a:bodyPr/>
          <a:lstStyle/>
          <a:p>
            <a:pPr algn="just">
              <a:buFontTx/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7532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3579-2CBB-4191-99F8-44433F8DEA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36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4" y="4560572"/>
            <a:ext cx="6403974" cy="4320540"/>
          </a:xfrm>
        </p:spPr>
        <p:txBody>
          <a:bodyPr/>
          <a:lstStyle/>
          <a:p>
            <a:pPr marL="292773" indent="-292773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3579-2CBB-4191-99F8-44433F8DEAD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81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4693808"/>
            <a:ext cx="6403975" cy="4446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3579-2CBB-4191-99F8-44433F8DEA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44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C4344-5413-4A8C-8469-F5CC871692A5}" type="slidenum">
              <a:rPr lang="ar-SA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2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8838" y="698500"/>
            <a:ext cx="6210300" cy="3494088"/>
          </a:xfrm>
          <a:ln/>
        </p:spPr>
      </p:sp>
      <p:sp>
        <p:nvSpPr>
          <p:cNvPr id="492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371" y="4693809"/>
            <a:ext cx="6647267" cy="4692089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Char char="•"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919108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0205" y="4693811"/>
            <a:ext cx="6269383" cy="4482739"/>
          </a:xfrm>
        </p:spPr>
        <p:txBody>
          <a:bodyPr/>
          <a:lstStyle/>
          <a:p>
            <a:pPr algn="just"/>
            <a:endParaRPr lang="en-GB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3579-2CBB-4191-99F8-44433F8DEA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07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3579-2CBB-4191-99F8-44433F8DEA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0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C738C-C8A0-4A69-9F1D-6C06298DD577}" type="slidenum">
              <a:rPr lang="ar-SA"/>
              <a:pPr/>
              <a:t>3</a:t>
            </a:fld>
            <a:endParaRPr lang="en-US"/>
          </a:p>
        </p:txBody>
      </p:sp>
      <p:sp>
        <p:nvSpPr>
          <p:cNvPr id="41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1"/>
          <p:cNvSpPr txBox="1">
            <a:spLocks/>
          </p:cNvSpPr>
          <p:nvPr/>
        </p:nvSpPr>
        <p:spPr>
          <a:xfrm>
            <a:off x="299467" y="4459077"/>
            <a:ext cx="6716264" cy="4660398"/>
          </a:xfrm>
          <a:prstGeom prst="rect">
            <a:avLst/>
          </a:prstGeom>
        </p:spPr>
        <p:txBody>
          <a:bodyPr vert="horz" lIns="91713" tIns="45856" rIns="91713" bIns="45856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894667">
              <a:spcAft>
                <a:spcPts val="588"/>
              </a:spcAft>
              <a:defRPr/>
            </a:pPr>
            <a:endParaRPr lang="en-US" sz="1400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560572"/>
            <a:ext cx="6284211" cy="4320540"/>
          </a:xfrm>
        </p:spPr>
        <p:txBody>
          <a:bodyPr/>
          <a:lstStyle/>
          <a:p>
            <a:pPr algn="just">
              <a:spcAft>
                <a:spcPts val="1202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5855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4EDE2-97F7-4064-A88E-85D6C6CD47FC}" type="slidenum">
              <a:rPr lang="en-US"/>
              <a:pPr/>
              <a:t>4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23900"/>
            <a:ext cx="6438900" cy="3621088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299467" y="4604920"/>
            <a:ext cx="6716264" cy="4344157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1683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30A96-0F74-4274-B7B2-EB443DDA7140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720725"/>
            <a:ext cx="6440488" cy="3622675"/>
          </a:xfrm>
          <a:ln/>
        </p:spPr>
      </p:sp>
      <p:sp>
        <p:nvSpPr>
          <p:cNvPr id="5" name="Notes Placeholder 1"/>
          <p:cNvSpPr>
            <a:spLocks noGrp="1"/>
          </p:cNvSpPr>
          <p:nvPr>
            <p:ph type="body" idx="3"/>
          </p:nvPr>
        </p:nvSpPr>
        <p:spPr>
          <a:xfrm>
            <a:off x="438150" y="4585505"/>
            <a:ext cx="6440488" cy="4629440"/>
          </a:xfrm>
        </p:spPr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18141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EAB42-AE7B-4C7E-82A4-06632F08B2FF}" type="slidenum">
              <a:rPr lang="en-US"/>
              <a:pPr/>
              <a:t>6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8313" y="744538"/>
            <a:ext cx="6353175" cy="3573462"/>
          </a:xfrm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278" y="4653414"/>
            <a:ext cx="6358209" cy="4697108"/>
          </a:xfrm>
        </p:spPr>
        <p:txBody>
          <a:bodyPr/>
          <a:lstStyle/>
          <a:p>
            <a:pPr marL="0" indent="0" algn="just" defTabSz="716679">
              <a:buFont typeface="Arial" panose="020B0604020202020204" pitchFamily="34" charset="0"/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51308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30A96-0F74-4274-B7B2-EB443DDA7140}" type="slidenum">
              <a:rPr lang="en-US"/>
              <a:pPr/>
              <a:t>7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0413" y="677863"/>
            <a:ext cx="6043612" cy="3398837"/>
          </a:xfrm>
          <a:ln/>
        </p:spPr>
      </p:sp>
      <p:sp>
        <p:nvSpPr>
          <p:cNvPr id="6" name="Notes Placeholder 5"/>
          <p:cNvSpPr txBox="1">
            <a:spLocks noGrp="1"/>
          </p:cNvSpPr>
          <p:nvPr>
            <p:ph type="body" idx="3"/>
          </p:nvPr>
        </p:nvSpPr>
        <p:spPr>
          <a:xfrm>
            <a:off x="627090" y="4727027"/>
            <a:ext cx="6176935" cy="341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6194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4" y="4560572"/>
            <a:ext cx="6403974" cy="4320540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3579-2CBB-4191-99F8-44433F8DEA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13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3036" y="4555785"/>
            <a:ext cx="6431164" cy="5005826"/>
          </a:xfrm>
        </p:spPr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3579-2CBB-4191-99F8-44433F8DEA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-11151" y="4857750"/>
            <a:ext cx="9155151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922681"/>
            <a:ext cx="91440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4138" y="0"/>
            <a:ext cx="7383462" cy="922681"/>
          </a:xfrm>
          <a:prstGeom prst="rect">
            <a:avLst/>
          </a:prstGeom>
        </p:spPr>
        <p:txBody>
          <a:bodyPr anchor="ctr"/>
          <a:lstStyle>
            <a:lvl1pPr algn="l">
              <a:defRPr lang="en-US" sz="2800" b="0" kern="1200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4869660"/>
            <a:ext cx="5867400" cy="273844"/>
          </a:xfrm>
          <a:prstGeom prst="rect">
            <a:avLst/>
          </a:prstGeom>
        </p:spPr>
        <p:txBody>
          <a:bodyPr anchor="ctr"/>
          <a:lstStyle>
            <a:lvl1pPr>
              <a:defRPr sz="1000" b="0">
                <a:solidFill>
                  <a:srgbClr val="00B0F0"/>
                </a:solidFill>
              </a:defRPr>
            </a:lvl1pPr>
          </a:lstStyle>
          <a:p>
            <a:r>
              <a:rPr lang="en-US"/>
              <a:t>© 2024 Organization of the Petroleum Exporting Countries</a:t>
            </a:r>
            <a:endParaRPr lang="en-US" dirty="0"/>
          </a:p>
        </p:txBody>
      </p:sp>
      <p:sp>
        <p:nvSpPr>
          <p:cNvPr id="16" name="Slide Number Placeholder 3"/>
          <p:cNvSpPr txBox="1">
            <a:spLocks/>
          </p:cNvSpPr>
          <p:nvPr userDrawn="1"/>
        </p:nvSpPr>
        <p:spPr>
          <a:xfrm>
            <a:off x="8305800" y="48688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050" b="1" kern="1200" smtClean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A8F9D65-C9DC-40E6-8026-120E881E1A1A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-11151" y="4857750"/>
            <a:ext cx="9155151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922681"/>
            <a:ext cx="91440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4138" y="0"/>
            <a:ext cx="7383462" cy="922681"/>
          </a:xfrm>
          <a:prstGeom prst="rect">
            <a:avLst/>
          </a:prstGeom>
        </p:spPr>
        <p:txBody>
          <a:bodyPr anchor="ctr"/>
          <a:lstStyle>
            <a:lvl1pPr algn="l">
              <a:defRPr lang="en-US" sz="2800" b="0" kern="1200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4869660"/>
            <a:ext cx="5867400" cy="273844"/>
          </a:xfrm>
          <a:prstGeom prst="rect">
            <a:avLst/>
          </a:prstGeom>
        </p:spPr>
        <p:txBody>
          <a:bodyPr anchor="ctr"/>
          <a:lstStyle>
            <a:lvl1pPr>
              <a:defRPr sz="1000" b="0">
                <a:solidFill>
                  <a:srgbClr val="00B0F0"/>
                </a:solidFill>
              </a:defRPr>
            </a:lvl1pPr>
          </a:lstStyle>
          <a:p>
            <a:r>
              <a:rPr lang="en-US"/>
              <a:t>© 2024 Organization of the Petroleum Exporting Countries</a:t>
            </a:r>
            <a:endParaRPr lang="en-US" dirty="0"/>
          </a:p>
        </p:txBody>
      </p:sp>
      <p:sp>
        <p:nvSpPr>
          <p:cNvPr id="18" name="Slide Number Placeholder 3"/>
          <p:cNvSpPr txBox="1">
            <a:spLocks/>
          </p:cNvSpPr>
          <p:nvPr userDrawn="1"/>
        </p:nvSpPr>
        <p:spPr>
          <a:xfrm>
            <a:off x="8305800" y="48688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050" b="1" kern="1200" smtClean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A8F9D65-C9DC-40E6-8026-120E881E1A1A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2573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-11151" y="4857750"/>
            <a:ext cx="9155151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922681"/>
            <a:ext cx="91440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4138" y="0"/>
            <a:ext cx="7383462" cy="922681"/>
          </a:xfrm>
          <a:prstGeom prst="rect">
            <a:avLst/>
          </a:prstGeom>
        </p:spPr>
        <p:txBody>
          <a:bodyPr anchor="ctr"/>
          <a:lstStyle>
            <a:lvl1pPr algn="l">
              <a:defRPr lang="en-US" sz="2800" b="0" kern="1200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4869660"/>
            <a:ext cx="5867400" cy="273844"/>
          </a:xfrm>
          <a:prstGeom prst="rect">
            <a:avLst/>
          </a:prstGeom>
        </p:spPr>
        <p:txBody>
          <a:bodyPr anchor="ctr"/>
          <a:lstStyle>
            <a:lvl1pPr>
              <a:defRPr sz="1000" b="0">
                <a:solidFill>
                  <a:srgbClr val="00B0F0"/>
                </a:solidFill>
              </a:defRPr>
            </a:lvl1pPr>
          </a:lstStyle>
          <a:p>
            <a:r>
              <a:rPr lang="en-US"/>
              <a:t>© 2024 Organization of the Petroleum Exporting Countries</a:t>
            </a:r>
            <a:endParaRPr lang="en-US" dirty="0"/>
          </a:p>
        </p:txBody>
      </p:sp>
      <p:sp>
        <p:nvSpPr>
          <p:cNvPr id="17" name="Slide Number Placeholder 3"/>
          <p:cNvSpPr txBox="1">
            <a:spLocks/>
          </p:cNvSpPr>
          <p:nvPr userDrawn="1"/>
        </p:nvSpPr>
        <p:spPr>
          <a:xfrm>
            <a:off x="8305800" y="48688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050" b="1" kern="1200" smtClean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A8F9D65-C9DC-40E6-8026-120E881E1A1A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8769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-11151" y="4857750"/>
            <a:ext cx="9155151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876762"/>
            <a:ext cx="9144000" cy="2780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Footer Placeholder 4"/>
          <p:cNvSpPr txBox="1">
            <a:spLocks/>
          </p:cNvSpPr>
          <p:nvPr/>
        </p:nvSpPr>
        <p:spPr>
          <a:xfrm>
            <a:off x="0" y="4857750"/>
            <a:ext cx="586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050" b="1" kern="1200" dirty="0" smtClean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0" dirty="0"/>
              <a:t>© 2024 Organization of the Petroleum Exporting Countries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1151" y="4857750"/>
            <a:ext cx="9155151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876763"/>
            <a:ext cx="9144000" cy="2780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0" y="4901253"/>
            <a:ext cx="457200" cy="185098"/>
          </a:xfrm>
        </p:spPr>
        <p:txBody>
          <a:bodyPr/>
          <a:lstStyle>
            <a:lvl1pPr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F3CF318-87F5-4111-91B0-8519CF67065E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47750"/>
            <a:ext cx="8229600" cy="3394472"/>
          </a:xfrm>
        </p:spPr>
        <p:txBody>
          <a:bodyPr>
            <a:noAutofit/>
          </a:bodyPr>
          <a:lstStyle>
            <a:lvl1pPr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Slide text (minimum font size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6200" y="188639"/>
            <a:ext cx="8229600" cy="6858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00B0F0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28838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3901-170E-4112-B218-3FFED08135F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465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-11151" y="4857750"/>
            <a:ext cx="9155151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922681"/>
            <a:ext cx="91440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4138" y="0"/>
            <a:ext cx="7383462" cy="922681"/>
          </a:xfrm>
          <a:prstGeom prst="rect">
            <a:avLst/>
          </a:prstGeom>
        </p:spPr>
        <p:txBody>
          <a:bodyPr anchor="ctr"/>
          <a:lstStyle>
            <a:lvl1pPr algn="l">
              <a:defRPr lang="en-US" sz="2800" b="0" kern="1200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4869660"/>
            <a:ext cx="5867400" cy="273844"/>
          </a:xfrm>
          <a:prstGeom prst="rect">
            <a:avLst/>
          </a:prstGeom>
        </p:spPr>
        <p:txBody>
          <a:bodyPr anchor="ctr"/>
          <a:lstStyle>
            <a:lvl1pPr>
              <a:defRPr sz="1000" b="0">
                <a:solidFill>
                  <a:srgbClr val="00B0F0"/>
                </a:solidFill>
              </a:defRPr>
            </a:lvl1pPr>
          </a:lstStyle>
          <a:p>
            <a:r>
              <a:rPr lang="en-US"/>
              <a:t>© 2024 Organization of the Petroleum Exporting Countries</a:t>
            </a:r>
            <a:endParaRPr lang="en-US" dirty="0"/>
          </a:p>
        </p:txBody>
      </p:sp>
      <p:sp>
        <p:nvSpPr>
          <p:cNvPr id="18" name="Slide Number Placeholder 3"/>
          <p:cNvSpPr txBox="1">
            <a:spLocks/>
          </p:cNvSpPr>
          <p:nvPr userDrawn="1"/>
        </p:nvSpPr>
        <p:spPr>
          <a:xfrm>
            <a:off x="8305800" y="48688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050" b="1" kern="1200" smtClean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A8F9D65-C9DC-40E6-8026-120E881E1A1A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33350"/>
            <a:ext cx="533400" cy="50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0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-11151" y="4857750"/>
            <a:ext cx="9155151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922681"/>
            <a:ext cx="91440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4138" y="0"/>
            <a:ext cx="7847012" cy="922681"/>
          </a:xfrm>
          <a:prstGeom prst="rect">
            <a:avLst/>
          </a:prstGeom>
        </p:spPr>
        <p:txBody>
          <a:bodyPr anchor="ctr"/>
          <a:lstStyle>
            <a:lvl1pPr algn="l">
              <a:defRPr lang="en-US" sz="2800" b="0" kern="1200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4869660"/>
            <a:ext cx="5867400" cy="273844"/>
          </a:xfrm>
          <a:prstGeom prst="rect">
            <a:avLst/>
          </a:prstGeom>
        </p:spPr>
        <p:txBody>
          <a:bodyPr anchor="ctr"/>
          <a:lstStyle>
            <a:lvl1pPr>
              <a:defRPr sz="1000" b="0">
                <a:solidFill>
                  <a:srgbClr val="00B0F0"/>
                </a:solidFill>
              </a:defRPr>
            </a:lvl1pPr>
          </a:lstStyle>
          <a:p>
            <a:r>
              <a:rPr lang="en-US"/>
              <a:t>© 2024 Organization of the Petroleum Exporting Countries</a:t>
            </a:r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305800" y="48688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050" b="1" kern="1200" smtClean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A8F9D65-C9DC-40E6-8026-120E881E1A1A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167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0" y="876762"/>
            <a:ext cx="9144000" cy="2780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1" b="-524"/>
          <a:stretch/>
        </p:blipFill>
        <p:spPr bwMode="auto">
          <a:xfrm>
            <a:off x="-9293" y="884199"/>
            <a:ext cx="2590800" cy="431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400" y="1597819"/>
            <a:ext cx="7772400" cy="1102519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7000" y="2340977"/>
            <a:ext cx="6400800" cy="131445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Agenda Item No.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11151" y="4857750"/>
            <a:ext cx="6488151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475752" y="4400551"/>
            <a:ext cx="2612494" cy="533400"/>
          </a:xfrm>
        </p:spPr>
        <p:txBody>
          <a:bodyPr/>
          <a:lstStyle>
            <a:lvl1pPr marL="0" indent="0" algn="r">
              <a:buNone/>
              <a:defRPr sz="2000" b="1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OPEC Secretariat</a:t>
            </a:r>
          </a:p>
          <a:p>
            <a:pPr lvl="0"/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4114800" y="3790950"/>
            <a:ext cx="48768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0" y="57150"/>
            <a:ext cx="8009365" cy="827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rgbClr val="00B0F0"/>
                </a:solidFill>
              </a:rPr>
              <a:t>14th IEA-IEF-OPEC Symposium on Energy Outlooks</a:t>
            </a:r>
            <a:endParaRPr lang="en-US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l"/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21 February 2024</a:t>
            </a:r>
          </a:p>
        </p:txBody>
      </p:sp>
    </p:spTree>
    <p:extLst>
      <p:ext uri="{BB962C8B-B14F-4D97-AF65-F5344CB8AC3E}">
        <p14:creationId xmlns:p14="http://schemas.microsoft.com/office/powerpoint/2010/main" val="32098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33350"/>
            <a:ext cx="533400" cy="508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70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90800" y="1276350"/>
            <a:ext cx="6400800" cy="1828800"/>
          </a:xfrm>
        </p:spPr>
        <p:txBody>
          <a:bodyPr/>
          <a:lstStyle/>
          <a:p>
            <a:r>
              <a:rPr lang="de-AT" dirty="0"/>
              <a:t>OPEC Short-, Medium- and Long-term Energy Outlook</a:t>
            </a:r>
            <a:br>
              <a:rPr lang="de-AT" dirty="0"/>
            </a:br>
            <a:br>
              <a:rPr lang="de-AT" dirty="0"/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0"/>
          </p:nvPr>
        </p:nvSpPr>
        <p:spPr>
          <a:xfrm>
            <a:off x="6531506" y="4476750"/>
            <a:ext cx="2612494" cy="533400"/>
          </a:xfrm>
        </p:spPr>
        <p:txBody>
          <a:bodyPr/>
          <a:lstStyle/>
          <a:p>
            <a:pPr lvl="0"/>
            <a:r>
              <a:rPr lang="en-US" dirty="0"/>
              <a:t>OPEC Secretariat</a:t>
            </a:r>
          </a:p>
        </p:txBody>
      </p:sp>
    </p:spTree>
    <p:extLst>
      <p:ext uri="{BB962C8B-B14F-4D97-AF65-F5344CB8AC3E}">
        <p14:creationId xmlns:p14="http://schemas.microsoft.com/office/powerpoint/2010/main" val="875291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3CF318-87F5-4111-91B0-8519CF67065E}" type="slidenum">
              <a:rPr lang="ar-SA" smtClean="0"/>
              <a:pPr/>
              <a:t>10</a:t>
            </a:fld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657600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WOO 2023 takes recent policy developments into account to provide a </a:t>
            </a:r>
            <a:r>
              <a:rPr lang="en-US" b="1" dirty="0">
                <a:solidFill>
                  <a:srgbClr val="00B0F0"/>
                </a:solidFill>
              </a:rPr>
              <a:t>new, forward thinking, realistic and data-driven outlook</a:t>
            </a:r>
            <a:r>
              <a:rPr lang="en-US" dirty="0"/>
              <a:t>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As such, this outlook </a:t>
            </a:r>
            <a:r>
              <a:rPr lang="en-US" b="1" dirty="0">
                <a:solidFill>
                  <a:srgbClr val="00B0F0"/>
                </a:solidFill>
              </a:rPr>
              <a:t>takes a relatively cautious approach </a:t>
            </a:r>
            <a:r>
              <a:rPr lang="en-US" dirty="0"/>
              <a:t>towards assuming that already-enacted, let alone announced energy policies, will be comprehensively implemented.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Moreover, it </a:t>
            </a:r>
            <a:r>
              <a:rPr lang="en-US" b="1" dirty="0">
                <a:solidFill>
                  <a:srgbClr val="00B0F0"/>
                </a:solidFill>
              </a:rPr>
              <a:t>critically assesses specific policy targets </a:t>
            </a:r>
            <a:r>
              <a:rPr lang="en-US" dirty="0"/>
              <a:t>based on available technology options, cost developments, trends in competition and levels of energy-related investment.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On </a:t>
            </a:r>
            <a:r>
              <a:rPr lang="en-US" b="1" dirty="0">
                <a:solidFill>
                  <a:srgbClr val="00B0F0"/>
                </a:solidFill>
              </a:rPr>
              <a:t>technology, the WOO assumes a continuous evolution</a:t>
            </a:r>
            <a:r>
              <a:rPr lang="en-US" dirty="0"/>
              <a:t>, especially in respect to improved energy efficiency and evolving cost.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76200" y="57150"/>
            <a:ext cx="8153400" cy="68580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dirty="0"/>
              <a:t>Renewed focus on energy security and affordability led to major shifts and delays in energy policy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01183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56" y="1123950"/>
            <a:ext cx="4157517" cy="261851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3CF318-87F5-4111-91B0-8519CF67065E}" type="slidenum">
              <a:rPr lang="ar-SA" smtClean="0"/>
              <a:pPr/>
              <a:t>11</a:t>
            </a:fld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774820"/>
            <a:ext cx="8763000" cy="861756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GB" sz="1400" b="1" dirty="0">
                <a:solidFill>
                  <a:srgbClr val="00B0F0"/>
                </a:solidFill>
              </a:rPr>
              <a:t>Oil will retain the largest share </a:t>
            </a:r>
            <a:r>
              <a:rPr lang="en-GB" sz="1400" dirty="0"/>
              <a:t>of the energy mix by 2045</a:t>
            </a:r>
          </a:p>
          <a:p>
            <a:pPr>
              <a:buClr>
                <a:schemeClr val="tx1"/>
              </a:buClr>
            </a:pPr>
            <a:r>
              <a:rPr lang="en-GB" sz="1400" dirty="0"/>
              <a:t>Energy demand is driven </a:t>
            </a:r>
            <a:r>
              <a:rPr lang="en-GB" sz="1400" b="1" dirty="0">
                <a:solidFill>
                  <a:srgbClr val="00B0F0"/>
                </a:solidFill>
              </a:rPr>
              <a:t>exclusively by non-OECD</a:t>
            </a:r>
            <a:r>
              <a:rPr lang="en-GB" sz="1400" dirty="0"/>
              <a:t>. Its share in the global energy demand increases to </a:t>
            </a:r>
            <a:r>
              <a:rPr lang="en-GB" sz="1400" b="1" dirty="0">
                <a:solidFill>
                  <a:srgbClr val="00B0F0"/>
                </a:solidFill>
              </a:rPr>
              <a:t>71% in 2045</a:t>
            </a:r>
            <a:r>
              <a:rPr lang="en-GB" sz="1400" dirty="0"/>
              <a:t>, up from 63% in 2022</a:t>
            </a:r>
          </a:p>
          <a:p>
            <a:pPr>
              <a:buClr>
                <a:schemeClr val="tx1"/>
              </a:buClr>
            </a:pPr>
            <a:r>
              <a:rPr lang="en-US" sz="1400" b="1" dirty="0">
                <a:solidFill>
                  <a:srgbClr val="00B0F0"/>
                </a:solidFill>
              </a:rPr>
              <a:t>India’s demand </a:t>
            </a:r>
            <a:r>
              <a:rPr lang="en-US" sz="1400" dirty="0"/>
              <a:t>increasing the </a:t>
            </a:r>
            <a:r>
              <a:rPr lang="en-US" sz="1400" b="1" dirty="0">
                <a:solidFill>
                  <a:srgbClr val="00B0F0"/>
                </a:solidFill>
              </a:rPr>
              <a:t>fastest</a:t>
            </a:r>
            <a:r>
              <a:rPr lang="en-US" sz="1400" dirty="0"/>
              <a:t>, around 3.1% p.a. on average</a:t>
            </a:r>
          </a:p>
          <a:p>
            <a:pPr>
              <a:buClr>
                <a:schemeClr val="tx1"/>
              </a:buClr>
            </a:pPr>
            <a:endParaRPr lang="en-GB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76200" y="133350"/>
            <a:ext cx="8229600" cy="7410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Global primary energy demand is forecast to increase by a 23% in the period to 2045, from 291 to 359 </a:t>
            </a:r>
            <a:r>
              <a:rPr lang="en-US" dirty="0" err="1"/>
              <a:t>mboe</a:t>
            </a:r>
            <a:r>
              <a:rPr lang="en-US" dirty="0"/>
              <a:t>/d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70109" y="923151"/>
            <a:ext cx="327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Primary energy demand by fuel</a:t>
            </a:r>
            <a:endParaRPr lang="en-US" sz="1200" b="1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9423" y="923151"/>
            <a:ext cx="426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Growth in primary energy demand by region, 2022	-2045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505200" y="1802373"/>
            <a:ext cx="914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ECEF4E7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43400" y="1216538"/>
            <a:ext cx="5190574" cy="196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world_ped (4)">
            <a:hlinkClick r:id="" action="ppaction://media"/>
            <a:extLst>
              <a:ext uri="{FF2B5EF4-FFF2-40B4-BE49-F238E27FC236}">
                <a16:creationId xmlns:a16="http://schemas.microsoft.com/office/drawing/2014/main" id="{A71A2FA1-05EB-E206-BE20-10AC95E712A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200" y="1348393"/>
            <a:ext cx="6600181" cy="2895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3CF318-87F5-4111-91B0-8519CF67065E}" type="slidenum">
              <a:rPr lang="ar-SA" smtClean="0"/>
              <a:pPr/>
              <a:t>12</a:t>
            </a:fld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47750"/>
            <a:ext cx="3429000" cy="3733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1600" b="1" dirty="0">
                <a:solidFill>
                  <a:srgbClr val="00B0F0"/>
                </a:solidFill>
              </a:rPr>
              <a:t>Other renewables</a:t>
            </a:r>
            <a:r>
              <a:rPr lang="en-US" sz="1600" dirty="0">
                <a:solidFill>
                  <a:schemeClr val="tx1"/>
                </a:solidFill>
              </a:rPr>
              <a:t>, mainly wind and solar,</a:t>
            </a:r>
            <a:r>
              <a:rPr lang="en-US" sz="1600" b="1" dirty="0">
                <a:solidFill>
                  <a:srgbClr val="00B0F0"/>
                </a:solidFill>
              </a:rPr>
              <a:t> </a:t>
            </a:r>
            <a:r>
              <a:rPr lang="en-US" sz="1600" dirty="0"/>
              <a:t>will have the </a:t>
            </a:r>
            <a:r>
              <a:rPr lang="en-US" sz="1600" b="1" dirty="0">
                <a:solidFill>
                  <a:srgbClr val="00B0F0"/>
                </a:solidFill>
              </a:rPr>
              <a:t>largest and fastest growth</a:t>
            </a:r>
            <a:r>
              <a:rPr lang="en-US" sz="1600" dirty="0"/>
              <a:t>, adding 34 mboe/d to 2045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sz="1600" b="1" dirty="0">
                <a:solidFill>
                  <a:srgbClr val="00B0F0"/>
                </a:solidFill>
              </a:rPr>
              <a:t>Natural gas</a:t>
            </a:r>
            <a:r>
              <a:rPr lang="en-US" sz="1600" dirty="0"/>
              <a:t> shows the </a:t>
            </a:r>
            <a:r>
              <a:rPr lang="en-US" sz="1600" b="1" dirty="0">
                <a:solidFill>
                  <a:srgbClr val="00B0F0"/>
                </a:solidFill>
              </a:rPr>
              <a:t>second largest </a:t>
            </a:r>
            <a:r>
              <a:rPr lang="en-US" sz="1600" dirty="0"/>
              <a:t>growth of 20 mboe/d between 2022 and 2045 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sz="1600" dirty="0"/>
              <a:t>Oil gains around </a:t>
            </a:r>
            <a:r>
              <a:rPr lang="en-US" sz="1600" b="1" dirty="0">
                <a:solidFill>
                  <a:srgbClr val="00B0F0"/>
                </a:solidFill>
              </a:rPr>
              <a:t>15.4 mboe/d</a:t>
            </a:r>
            <a:endParaRPr lang="en-US" sz="1600" dirty="0"/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sz="1600" b="1" dirty="0">
                <a:solidFill>
                  <a:srgbClr val="00B0F0"/>
                </a:solidFill>
              </a:rPr>
              <a:t>Coal</a:t>
            </a:r>
            <a:r>
              <a:rPr lang="en-US" sz="1600" dirty="0"/>
              <a:t> expected to decrease by </a:t>
            </a:r>
            <a:r>
              <a:rPr lang="en-US" sz="1600" b="1" dirty="0">
                <a:solidFill>
                  <a:srgbClr val="00B0F0"/>
                </a:solidFill>
              </a:rPr>
              <a:t>21.5 mboe/d</a:t>
            </a:r>
            <a:r>
              <a:rPr lang="en-US" sz="1600" dirty="0"/>
              <a:t>, due to restrictive policies and push for renewables and nuclear in the power generation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Solar, wind, natural gas and oil lead the growth in primary energy demand growth to 2045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7200" y="1100044"/>
            <a:ext cx="4894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Growth in primary energy demand by fuel, 2022-2045</a:t>
            </a:r>
            <a:endParaRPr lang="en-US" sz="1200" b="1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6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3CF318-87F5-4111-91B0-8519CF67065E}" type="slidenum">
              <a:rPr lang="ar-SA" smtClean="0"/>
              <a:pPr/>
              <a:t>13</a:t>
            </a:fld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76200" y="227391"/>
            <a:ext cx="8229600" cy="609600"/>
          </a:xfrm>
        </p:spPr>
        <p:txBody>
          <a:bodyPr>
            <a:noAutofit/>
          </a:bodyPr>
          <a:lstStyle/>
          <a:p>
            <a:r>
              <a:rPr lang="en-US" sz="2200" dirty="0"/>
              <a:t>Global oil demand projected to reach 110.2 mb/d by 2028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8020" y="1197010"/>
            <a:ext cx="4129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Incremental oil demand by region, 2022-2028</a:t>
            </a:r>
            <a:endParaRPr lang="en-US" sz="11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" y="1047750"/>
            <a:ext cx="384962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Following strong growth projected for 2023 and 2024, </a:t>
            </a:r>
            <a:r>
              <a:rPr lang="en-US" sz="1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demand will increase by 1.5 mb/d p.a.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on average over 2025-2028 period  </a:t>
            </a: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Non-OECD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oil demand is projected to increase by a robust </a:t>
            </a:r>
            <a:r>
              <a:rPr lang="en-US" sz="1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 mb/d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between 2022 and 2028</a:t>
            </a:r>
          </a:p>
          <a:p>
            <a:pPr marL="536575" lvl="1" indent="-176213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China leads the growth</a:t>
            </a:r>
          </a:p>
          <a:p>
            <a:pPr marL="536575" lvl="1" indent="-176213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Road transport and petrochemicals provide largest incremental demand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OECD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demand shifts to declining towards the end of the medium-term; overall demand increase of </a:t>
            </a:r>
            <a:r>
              <a:rPr lang="en-US" sz="1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mb/d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by 2028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Global oil demand by </a:t>
            </a:r>
            <a:r>
              <a:rPr lang="en-US" sz="1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2028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is 10.6 mb/d higher than in 2022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766" y="1563473"/>
            <a:ext cx="4316342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42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Global oil demand projected to increase by more than 16 mb/d, rising to 116 mb/d in 2045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947336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Long-term oil demand by region,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en-US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/d</a:t>
            </a:r>
            <a:endParaRPr lang="en-GB" sz="105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248073"/>
            <a:ext cx="32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Oil </a:t>
            </a: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will continue growing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the long-term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Oil demand projected to </a:t>
            </a: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 116 mb/d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2045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in non-OECD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region (+25.7 mb/d) will be partly offset by </a:t>
            </a: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declines in the OECD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(-9.3 mb/d)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incremental demand in India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(6.6 mb/d), Other Asia (4.6 mb/d), China (4 mb/d) and Africa (3.8 mb/d)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4901253"/>
            <a:ext cx="457200" cy="185098"/>
          </a:xfrm>
        </p:spPr>
        <p:txBody>
          <a:bodyPr/>
          <a:lstStyle/>
          <a:p>
            <a:fld id="{BF3CF318-87F5-4111-91B0-8519CF67065E}" type="slidenum">
              <a:rPr lang="ar-SA" smtClean="0"/>
              <a:pPr/>
              <a:t>14</a:t>
            </a:fld>
            <a:endParaRPr lang="ar-SA" dirty="0"/>
          </a:p>
        </p:txBody>
      </p:sp>
      <p:pic>
        <p:nvPicPr>
          <p:cNvPr id="7" name="E48A3DF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6599" y="1297232"/>
            <a:ext cx="6314721" cy="26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111" y="1099456"/>
            <a:ext cx="3785701" cy="2614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38" y="1110179"/>
            <a:ext cx="3661613" cy="2528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723852"/>
            <a:ext cx="8763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medium-term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period, demand growth will be driven by </a:t>
            </a: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will take over the leading role </a:t>
            </a: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Significant growth is also projected for Other Asia, Africa and the Middle East due to economic progress, urbanization, industrialization and expansion of the vehicle fleet</a:t>
            </a:r>
            <a:endParaRPr lang="en-GB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5256" y="897754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Non-OECD regional oil demand growth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Long-term demand growth will increasingly come from India, Other </a:t>
            </a:r>
            <a:r>
              <a:rPr lang="en-US" sz="3100" dirty="0"/>
              <a:t>Asia, Africa and the Middle East  </a:t>
            </a:r>
            <a:endParaRPr lang="en-GB" sz="3100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4901253"/>
            <a:ext cx="457200" cy="185098"/>
          </a:xfrm>
        </p:spPr>
        <p:txBody>
          <a:bodyPr/>
          <a:lstStyle/>
          <a:p>
            <a:fld id="{BF3CF318-87F5-4111-91B0-8519CF67065E}" type="slidenum">
              <a:rPr lang="ar-SA" smtClean="0"/>
              <a:pPr/>
              <a:t>15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45028" y="1007957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2028-2045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1346" y="1008238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2022-2028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08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Road transportation, petrochemicals and aviation will drive future </a:t>
            </a:r>
            <a:r>
              <a:rPr lang="en-US" sz="3100" dirty="0"/>
              <a:t>oil demand </a:t>
            </a:r>
            <a:r>
              <a:rPr lang="en-US" dirty="0"/>
              <a:t>growth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495801" y="1020068"/>
            <a:ext cx="446772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Oil demand growth by sector between 2022 and 2045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1" y="1158567"/>
            <a:ext cx="4114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contributions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future demand growth:</a:t>
            </a:r>
          </a:p>
          <a:p>
            <a:pPr marL="742950" lvl="1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Road transportation +4.6 mb/d </a:t>
            </a:r>
          </a:p>
          <a:p>
            <a:pPr marL="742950" lvl="1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Petrochemicals +4.3 mb/d</a:t>
            </a:r>
          </a:p>
          <a:p>
            <a:pPr marL="742950" lvl="1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Aviation +4.1 mb/d</a:t>
            </a:r>
          </a:p>
          <a:p>
            <a:pPr marL="285750" indent="-28575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Overall demand increase in </a:t>
            </a: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sectors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(except electricity generation) in the range of 1 mb/d to 1.6 mb/d</a:t>
            </a:r>
            <a:endParaRPr lang="en-US" sz="1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generation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demand decline of 0.8 mb/d between 2022 and 2045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4901253"/>
            <a:ext cx="457200" cy="185098"/>
          </a:xfrm>
        </p:spPr>
        <p:txBody>
          <a:bodyPr/>
          <a:lstStyle/>
          <a:p>
            <a:fld id="{BF3CF318-87F5-4111-91B0-8519CF67065E}" type="slidenum">
              <a:rPr lang="ar-SA" smtClean="0"/>
              <a:pPr/>
              <a:t>16</a:t>
            </a:fld>
            <a:endParaRPr lang="ar-S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330" y="1449714"/>
            <a:ext cx="4653197" cy="30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44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80" y="1207051"/>
            <a:ext cx="3930788" cy="2569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920407"/>
            <a:ext cx="3576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US total liquids supply outlook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Non-OPEC liquids supply sees strong medium-term growth, before peaking in early 2030s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887269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Select contributors to non-OPEC total liquids change 2022-2028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790950"/>
            <a:ext cx="9144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Non-OPEC liquids supply projected to </a:t>
            </a: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from 65.8 mb/d in 2022, to 72.7 mb/d in 2028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or by 7 mb/d</a:t>
            </a: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makes up nearly 50% of this growth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with strong contributions from Brazil, Guyana and others</a:t>
            </a: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But US supply plateauing at 22 mb/d in the second half of the 2020s, leads to a </a:t>
            </a: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in total non-OPEC liquids from early 2030s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4901253"/>
            <a:ext cx="457200" cy="185098"/>
          </a:xfrm>
        </p:spPr>
        <p:txBody>
          <a:bodyPr/>
          <a:lstStyle/>
          <a:p>
            <a:fld id="{BF3CF318-87F5-4111-91B0-8519CF67065E}" type="slidenum">
              <a:rPr lang="ar-SA" smtClean="0"/>
              <a:pPr/>
              <a:t>17</a:t>
            </a:fld>
            <a:endParaRPr lang="ar-S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018" y="1171792"/>
            <a:ext cx="3950913" cy="25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39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2362" y="895350"/>
            <a:ext cx="3576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OPEC total liquids supply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the long-term, OPEC supply to play growing role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2225" y="887269"/>
            <a:ext cx="4632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Long-term non-OPEC liquids supply outlook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725183"/>
            <a:ext cx="9144000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non-OPEC production will decline from the early 2030s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falling to 69.9 mb/d again by 2045</a:t>
            </a: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Guyana, Canada, Brazil and Argentina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set to continue growth beyond the medium-term</a:t>
            </a: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 a result, OPEC liquids rise steadily from 34.2 mb/d in 2022 to 46.1 mb/d by 2045, and thus </a:t>
            </a: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OPEC’s share of global liquids supply increases from 34% in 2022 to 40% in 2045</a:t>
            </a:r>
          </a:p>
          <a:p>
            <a:pPr>
              <a:spcAft>
                <a:spcPts val="300"/>
              </a:spcAft>
              <a:buClr>
                <a:schemeClr val="tx1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4901253"/>
            <a:ext cx="457200" cy="185098"/>
          </a:xfrm>
        </p:spPr>
        <p:txBody>
          <a:bodyPr/>
          <a:lstStyle/>
          <a:p>
            <a:fld id="{BF3CF318-87F5-4111-91B0-8519CF67065E}" type="slidenum">
              <a:rPr lang="ar-SA" smtClean="0"/>
              <a:pPr/>
              <a:t>18</a:t>
            </a:fld>
            <a:endParaRPr lang="ar-S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67" y="1164268"/>
            <a:ext cx="4319493" cy="24446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923" y="1172349"/>
            <a:ext cx="3799139" cy="218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8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625" y="1197635"/>
            <a:ext cx="4066651" cy="2504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17865"/>
          <a:stretch/>
        </p:blipFill>
        <p:spPr>
          <a:xfrm>
            <a:off x="304800" y="1341968"/>
            <a:ext cx="3733800" cy="2426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8246" y="907774"/>
            <a:ext cx="4264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Annual upstream investment requirements, 2023-2045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Investment needs to be sustained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887269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Cumulative oil-related investment requirements by sector, 2023-2045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790950"/>
            <a:ext cx="914400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requirements to sustain oil supplies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are estimated at a cumulative </a:t>
            </a: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$14 trillion in the long-term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(in 2023 $US), or $610 billion p.a. on average.</a:t>
            </a: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this, </a:t>
            </a: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$11.1 trillion is required in the upstream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or an average of $480 billion per annum – a considerable challenge. Downstream and midstream requirements are $1.7 and $1.2 trillion respectively. 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4901253"/>
            <a:ext cx="457200" cy="185098"/>
          </a:xfrm>
        </p:spPr>
        <p:txBody>
          <a:bodyPr/>
          <a:lstStyle/>
          <a:p>
            <a:fld id="{BF3CF318-87F5-4111-91B0-8519CF67065E}" type="slidenum">
              <a:rPr lang="ar-SA" smtClean="0"/>
              <a:pPr/>
              <a:t>19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6207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Organization of the Petroleum Exporting Countries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533400" y="1199133"/>
            <a:ext cx="8458200" cy="3394075"/>
          </a:xfrm>
        </p:spPr>
        <p:txBody>
          <a:bodyPr>
            <a:normAutofit/>
          </a:bodyPr>
          <a:lstStyle>
            <a:lvl1pPr marL="342900" indent="-342900">
              <a:buClr>
                <a:srgbClr val="00B0F0"/>
              </a:buClr>
              <a:buFont typeface="Arial" panose="020B0604020202020204" pitchFamily="34" charset="0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0F0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0F0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0F0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0F0"/>
              </a:buCl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z="2000" b="1" dirty="0">
                <a:solidFill>
                  <a:srgbClr val="00B0F0"/>
                </a:solidFill>
                <a:latin typeface="+mn-lt"/>
              </a:rPr>
              <a:t>Short-term market outlook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Short-term oil market outlook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Economy, demand, supply and stock assessments</a:t>
            </a:r>
          </a:p>
          <a:p>
            <a:pPr lvl="0"/>
            <a:endParaRPr lang="en-US" dirty="0">
              <a:latin typeface="+mn-lt"/>
            </a:endParaRPr>
          </a:p>
          <a:p>
            <a:pPr lvl="0"/>
            <a:r>
              <a:rPr lang="en-US" b="1" dirty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+mn-lt"/>
              </a:rPr>
              <a:t>Medium- and Long-term Market Outlook</a:t>
            </a:r>
          </a:p>
          <a:p>
            <a:pPr marL="744538" lvl="1" indent="-287338"/>
            <a:r>
              <a:rPr lang="en-US" dirty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+mn-lt"/>
              </a:rPr>
              <a:t>Key assumptions</a:t>
            </a:r>
          </a:p>
          <a:p>
            <a:pPr marL="744538" lvl="1" indent="-287338"/>
            <a:r>
              <a:rPr lang="en-US" dirty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+mn-lt"/>
              </a:rPr>
              <a:t>Energy outlook</a:t>
            </a:r>
          </a:p>
          <a:p>
            <a:pPr marL="744538" lvl="1" indent="-287338"/>
            <a:r>
              <a:rPr lang="en-US" dirty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+mn-lt"/>
              </a:rPr>
              <a:t>Oil outlook</a:t>
            </a:r>
          </a:p>
          <a:p>
            <a:pPr marL="457200" lvl="1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5998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2"/>
          </p:nvPr>
        </p:nvSpPr>
        <p:spPr>
          <a:xfrm>
            <a:off x="0" y="0"/>
            <a:ext cx="8305800" cy="874439"/>
          </a:xfrm>
        </p:spPr>
        <p:txBody>
          <a:bodyPr>
            <a:noAutofit/>
          </a:bodyPr>
          <a:lstStyle/>
          <a:p>
            <a:r>
              <a:rPr lang="en-US" sz="2700" dirty="0"/>
              <a:t>Long-term refining capacity additions expected at 19.2 mb/d </a:t>
            </a:r>
          </a:p>
          <a:p>
            <a:endParaRPr lang="en-US" sz="27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" y="1200150"/>
            <a:ext cx="3886200" cy="3519592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1500" dirty="0"/>
              <a:t>Long-term global refinery additions of </a:t>
            </a:r>
            <a:r>
              <a:rPr lang="en-US" sz="1500" b="1" dirty="0">
                <a:solidFill>
                  <a:srgbClr val="00B0F0"/>
                </a:solidFill>
              </a:rPr>
              <a:t>19.2 mb/d, </a:t>
            </a:r>
            <a:r>
              <a:rPr lang="en-US" sz="1500" dirty="0"/>
              <a:t>reflecting demand growth in developing regions</a:t>
            </a:r>
          </a:p>
          <a:p>
            <a:pPr>
              <a:spcAft>
                <a:spcPts val="300"/>
              </a:spcAft>
            </a:pPr>
            <a:r>
              <a:rPr lang="en-US" sz="1500" dirty="0"/>
              <a:t>Required capacity additions in the Middle East, Asia-Pacific and Africa at </a:t>
            </a:r>
            <a:r>
              <a:rPr lang="en-US" sz="1500" b="1" dirty="0">
                <a:solidFill>
                  <a:srgbClr val="00B0F0"/>
                </a:solidFill>
              </a:rPr>
              <a:t>16.2 mb/d</a:t>
            </a:r>
            <a:r>
              <a:rPr lang="en-US" sz="1500" b="1" dirty="0">
                <a:solidFill>
                  <a:schemeClr val="tx1"/>
                </a:solidFill>
              </a:rPr>
              <a:t>,</a:t>
            </a:r>
            <a:r>
              <a:rPr lang="en-US" sz="1500" b="1" dirty="0">
                <a:solidFill>
                  <a:srgbClr val="00B0F0"/>
                </a:solidFill>
              </a:rPr>
              <a:t> </a:t>
            </a:r>
            <a:r>
              <a:rPr lang="en-US" sz="1500" dirty="0"/>
              <a:t>accounting for </a:t>
            </a:r>
            <a:r>
              <a:rPr lang="en-US" sz="1500" b="1" dirty="0">
                <a:solidFill>
                  <a:srgbClr val="00B0F0"/>
                </a:solidFill>
              </a:rPr>
              <a:t>84%</a:t>
            </a:r>
            <a:r>
              <a:rPr lang="en-US" sz="1500" dirty="0"/>
              <a:t> of the total expected additions to 2045 </a:t>
            </a:r>
          </a:p>
          <a:p>
            <a:pPr>
              <a:spcAft>
                <a:spcPts val="300"/>
              </a:spcAft>
            </a:pPr>
            <a:r>
              <a:rPr lang="en-US" sz="1500" dirty="0"/>
              <a:t>Additions are front-loaded in line with oil demand growth. Expected additions of </a:t>
            </a:r>
            <a:r>
              <a:rPr lang="en-US" sz="1500" b="1" dirty="0">
                <a:solidFill>
                  <a:srgbClr val="00B0F0"/>
                </a:solidFill>
              </a:rPr>
              <a:t>1.4 mb/d p.a. </a:t>
            </a:r>
            <a:r>
              <a:rPr lang="en-US" sz="1500" dirty="0"/>
              <a:t>in the period to 2025 to decline to </a:t>
            </a:r>
            <a:r>
              <a:rPr lang="en-US" sz="1500" b="1" dirty="0">
                <a:solidFill>
                  <a:srgbClr val="00B0F0"/>
                </a:solidFill>
              </a:rPr>
              <a:t>0.3 mb/d p.a. </a:t>
            </a:r>
            <a:r>
              <a:rPr lang="en-US" sz="1500" dirty="0"/>
              <a:t>between 2040 and 2045</a:t>
            </a:r>
          </a:p>
          <a:p>
            <a:pPr marL="0" indent="0">
              <a:spcAft>
                <a:spcPts val="300"/>
              </a:spcAft>
              <a:buNone/>
            </a:pPr>
            <a:endParaRPr lang="en-US" sz="1500" dirty="0"/>
          </a:p>
          <a:p>
            <a:pPr>
              <a:spcAft>
                <a:spcPts val="300"/>
              </a:spcAft>
            </a:pPr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4524474" y="1035306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Distillation capacity additions, 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2023–2045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4901253"/>
            <a:ext cx="457200" cy="185098"/>
          </a:xfrm>
        </p:spPr>
        <p:txBody>
          <a:bodyPr/>
          <a:lstStyle/>
          <a:p>
            <a:fld id="{BF3CF318-87F5-4111-91B0-8519CF67065E}" type="slidenum">
              <a:rPr lang="ar-SA" smtClean="0"/>
              <a:pPr/>
              <a:t>20</a:t>
            </a:fld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949" y="1494157"/>
            <a:ext cx="4971851" cy="28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99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3CF318-87F5-4111-91B0-8519CF67065E}" type="slidenum">
              <a:rPr lang="ar-SA" smtClean="0"/>
              <a:pPr/>
              <a:t>21</a:t>
            </a:fld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3790950"/>
            <a:ext cx="8915401" cy="9906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1400" b="1" dirty="0">
                <a:solidFill>
                  <a:srgbClr val="00B0F0"/>
                </a:solidFill>
              </a:rPr>
              <a:t>Middle East </a:t>
            </a:r>
            <a:r>
              <a:rPr lang="en-US" sz="1400" dirty="0"/>
              <a:t>is the major contributor to the global trade growth, with volumes increasing from 18.3 mb/d in 2022 </a:t>
            </a:r>
            <a:r>
              <a:rPr lang="en-US" sz="1400" b="1" dirty="0">
                <a:solidFill>
                  <a:srgbClr val="00B0F0"/>
                </a:solidFill>
              </a:rPr>
              <a:t>to 26 mb/d in 2045  </a:t>
            </a:r>
          </a:p>
          <a:p>
            <a:pPr>
              <a:buClr>
                <a:schemeClr val="tx1"/>
              </a:buClr>
            </a:pPr>
            <a:r>
              <a:rPr lang="en-US" sz="1400" b="1" dirty="0">
                <a:solidFill>
                  <a:srgbClr val="00B0F0"/>
                </a:solidFill>
              </a:rPr>
              <a:t>Asia-Pacific</a:t>
            </a:r>
            <a:r>
              <a:rPr lang="en-US" sz="1400" dirty="0"/>
              <a:t> remains the </a:t>
            </a:r>
            <a:r>
              <a:rPr lang="en-US" sz="1400" b="1" dirty="0">
                <a:solidFill>
                  <a:srgbClr val="00B0F0"/>
                </a:solidFill>
              </a:rPr>
              <a:t>most important destination </a:t>
            </a:r>
            <a:r>
              <a:rPr lang="en-US" sz="1400" dirty="0"/>
              <a:t>with total imports increasing from 23 mb/d in 2022 to </a:t>
            </a:r>
            <a:r>
              <a:rPr lang="en-US" sz="1400" b="1" dirty="0">
                <a:solidFill>
                  <a:srgbClr val="00B0F0"/>
                </a:solidFill>
              </a:rPr>
              <a:t>32.6 mb/d in 2045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76200" y="57150"/>
            <a:ext cx="8229600" cy="817289"/>
          </a:xfrm>
        </p:spPr>
        <p:txBody>
          <a:bodyPr>
            <a:noAutofit/>
          </a:bodyPr>
          <a:lstStyle/>
          <a:p>
            <a:r>
              <a:rPr lang="en-US" sz="2200" dirty="0"/>
              <a:t>Global crude and condensate trade going strongly from 36 mb/d in 2022 to 45.3 mb/d in 2045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03" y="971550"/>
            <a:ext cx="4009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Crude and condensate exports from the Middle East by destination,  2022–2045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73" y="1398534"/>
            <a:ext cx="4577166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0120" y="972439"/>
            <a:ext cx="362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Crude and condensate imports to Asia-Pacific by origin, 2022–2045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639" y="1418561"/>
            <a:ext cx="4348161" cy="20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80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257" y="1581151"/>
            <a:ext cx="4727684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994105"/>
            <a:ext cx="4011367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Technology Scenario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Oil demand will </a:t>
            </a:r>
            <a:r>
              <a:rPr lang="en-US" sz="1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stabilize at levels above 100 mb/d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in the period to around 2035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Demand starts slowly declining towards </a:t>
            </a:r>
            <a:r>
              <a:rPr lang="en-US" sz="1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mb/d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over 2035-2045 period</a:t>
            </a:r>
          </a:p>
          <a:p>
            <a:pPr>
              <a:spcAft>
                <a:spcPts val="300"/>
              </a:spcAft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Laissez-Faire Scenario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Oil demand projected to move </a:t>
            </a:r>
            <a:r>
              <a:rPr lang="en-US" sz="1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consistently above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the RC levels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Oil demand will bypass the 112 mb/d mark by 2030 and continue growing to </a:t>
            </a:r>
            <a:r>
              <a:rPr lang="en-US" sz="1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 mb/d in 2045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 difference of </a:t>
            </a:r>
            <a:r>
              <a:rPr lang="en-US" sz="1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6 mb/d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in 2045 compared to the RC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6391" y="1154383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Global oil demand in the Reference Case and in alternative scenarios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alternative scenarios were developed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4901253"/>
            <a:ext cx="457200" cy="185098"/>
          </a:xfrm>
        </p:spPr>
        <p:txBody>
          <a:bodyPr/>
          <a:lstStyle/>
          <a:p>
            <a:fld id="{BF3CF318-87F5-4111-91B0-8519CF67065E}" type="slidenum">
              <a:rPr lang="ar-SA" smtClean="0"/>
              <a:pPr/>
              <a:t>22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22360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3CF318-87F5-4111-91B0-8519CF67065E}" type="slidenum">
              <a:rPr lang="ar-SA" smtClean="0"/>
              <a:pPr/>
              <a:t>23</a:t>
            </a:fld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47750"/>
            <a:ext cx="8839200" cy="3657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700"/>
              </a:spcAft>
              <a:buClr>
                <a:schemeClr val="tx1"/>
              </a:buClr>
            </a:pPr>
            <a:r>
              <a:rPr lang="en-US" sz="1600" dirty="0"/>
              <a:t>This year’s World Oil Outlook has </a:t>
            </a:r>
            <a:r>
              <a:rPr lang="en-US" sz="1600" b="1" dirty="0">
                <a:solidFill>
                  <a:srgbClr val="00B0F0"/>
                </a:solidFill>
              </a:rPr>
              <a:t>re-evaluated energy policies </a:t>
            </a:r>
            <a:r>
              <a:rPr lang="en-US" sz="1600" dirty="0"/>
              <a:t>in light of a renewed focus on energy security and affordability</a:t>
            </a:r>
          </a:p>
          <a:p>
            <a:pPr>
              <a:spcBef>
                <a:spcPts val="0"/>
              </a:spcBef>
              <a:spcAft>
                <a:spcPts val="700"/>
              </a:spcAft>
              <a:buClr>
                <a:schemeClr val="tx1"/>
              </a:buClr>
            </a:pPr>
            <a:r>
              <a:rPr lang="en-US" sz="1600" b="1" dirty="0">
                <a:solidFill>
                  <a:srgbClr val="00B0F0"/>
                </a:solidFill>
              </a:rPr>
              <a:t>Global primary energy demand </a:t>
            </a:r>
            <a:r>
              <a:rPr lang="en-US" sz="1600" dirty="0"/>
              <a:t>is set to expand by a significant 23% in the period to 2045</a:t>
            </a:r>
          </a:p>
          <a:p>
            <a:pPr>
              <a:spcBef>
                <a:spcPts val="0"/>
              </a:spcBef>
              <a:spcAft>
                <a:spcPts val="700"/>
              </a:spcAft>
              <a:buClr>
                <a:schemeClr val="tx1"/>
              </a:buClr>
            </a:pPr>
            <a:r>
              <a:rPr lang="en-US" sz="1600" b="1" dirty="0">
                <a:solidFill>
                  <a:srgbClr val="00B0F0"/>
                </a:solidFill>
              </a:rPr>
              <a:t>Global oil demand is set to increase to 116 mb/d in 2045 </a:t>
            </a:r>
            <a:r>
              <a:rPr lang="en-US" sz="1600" dirty="0"/>
              <a:t>and will retain the largest share in the energy mix at almost 30%</a:t>
            </a:r>
          </a:p>
          <a:p>
            <a:pPr>
              <a:spcBef>
                <a:spcPts val="0"/>
              </a:spcBef>
              <a:spcAft>
                <a:spcPts val="700"/>
              </a:spcAft>
              <a:buClr>
                <a:schemeClr val="tx1"/>
              </a:buClr>
            </a:pPr>
            <a:r>
              <a:rPr lang="en-US" sz="1600" dirty="0"/>
              <a:t>With rising oil demand and non-OPEC liquids supply peaking in the early 2030s, </a:t>
            </a:r>
            <a:r>
              <a:rPr lang="en-US" sz="1600" b="1" dirty="0">
                <a:solidFill>
                  <a:srgbClr val="00B0F0"/>
                </a:solidFill>
              </a:rPr>
              <a:t>OPEC’s share </a:t>
            </a:r>
            <a:r>
              <a:rPr lang="en-US" sz="1600" dirty="0"/>
              <a:t>in the overall global liquids base </a:t>
            </a:r>
            <a:r>
              <a:rPr lang="en-US" sz="1600" b="1" dirty="0">
                <a:solidFill>
                  <a:srgbClr val="00B0F0"/>
                </a:solidFill>
              </a:rPr>
              <a:t>increases from 34% in 2022 to 40% in 2045</a:t>
            </a:r>
          </a:p>
          <a:p>
            <a:pPr>
              <a:spcBef>
                <a:spcPts val="0"/>
              </a:spcBef>
              <a:spcAft>
                <a:spcPts val="700"/>
              </a:spcAft>
              <a:buClr>
                <a:schemeClr val="tx1"/>
              </a:buClr>
            </a:pPr>
            <a:r>
              <a:rPr lang="en-US" sz="1600" b="1" dirty="0">
                <a:solidFill>
                  <a:srgbClr val="00B0F0"/>
                </a:solidFill>
              </a:rPr>
              <a:t>Cumulative investment of $14 trillion in oil is required</a:t>
            </a:r>
            <a:r>
              <a:rPr lang="en-US" sz="1600" dirty="0"/>
              <a:t> through to 2045, meaning all stakeholders need to work together to ensure a long-term investment-friendly climate that works for both producers and consumers</a:t>
            </a:r>
          </a:p>
          <a:p>
            <a:pPr>
              <a:spcBef>
                <a:spcPts val="0"/>
              </a:spcBef>
              <a:spcAft>
                <a:spcPts val="700"/>
              </a:spcAft>
              <a:buClr>
                <a:schemeClr val="tx1"/>
              </a:buClr>
            </a:pPr>
            <a:r>
              <a:rPr lang="en-US" sz="1600" dirty="0"/>
              <a:t>A </a:t>
            </a:r>
            <a:r>
              <a:rPr lang="en-US" sz="1600" b="1" dirty="0">
                <a:solidFill>
                  <a:srgbClr val="00B0F0"/>
                </a:solidFill>
              </a:rPr>
              <a:t>sustainable energy future for all </a:t>
            </a:r>
            <a:r>
              <a:rPr lang="en-US" sz="1600" dirty="0"/>
              <a:t>needs to focus on an inclusive ‘all-peoples, all-fuels and all-technologies’ approach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Key takeaways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795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2221">
            <a:off x="3641772" y="2263238"/>
            <a:ext cx="1895202" cy="2659117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810000" y="1037254"/>
            <a:ext cx="5207190" cy="11609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/>
              <a:t> </a:t>
            </a:r>
            <a:r>
              <a:rPr lang="en-US" sz="3600" b="1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Available as:</a:t>
            </a:r>
          </a:p>
          <a:p>
            <a:pPr algn="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Book</a:t>
            </a:r>
          </a:p>
          <a:p>
            <a:pPr algn="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Interactive version</a:t>
            </a:r>
          </a:p>
          <a:p>
            <a:pPr algn="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Smart app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37" y="1506436"/>
            <a:ext cx="4245091" cy="3183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" y="2083852"/>
            <a:ext cx="3367637" cy="3202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00" y="2890054"/>
            <a:ext cx="1618972" cy="18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67891"/>
            <a:ext cx="45338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2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6179" name="Rectangle 3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450262" cy="92268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+mn-lt"/>
              </a:rPr>
              <a:t>World economic growth at 2.7% in 2024 and 2.9% in 2025</a:t>
            </a:r>
            <a:br>
              <a:rPr lang="en-US" b="1" dirty="0">
                <a:latin typeface="+mn-lt"/>
              </a:rPr>
            </a:br>
            <a:r>
              <a:rPr lang="en-US" sz="1600" b="0" i="1" dirty="0">
                <a:latin typeface="+mn-lt"/>
              </a:rPr>
              <a:t>GDP percentage change from the previous year, %</a:t>
            </a:r>
            <a:endParaRPr lang="en-US" sz="1600" b="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Organization of the Petroleum Exporting Countries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14800" y="12763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5897" y="4166239"/>
            <a:ext cx="8602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hangingPunct="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/>
              <a:t>The</a:t>
            </a:r>
            <a:r>
              <a:rPr lang="en-GB" sz="1400" b="1" dirty="0">
                <a:solidFill>
                  <a:srgbClr val="00B0F0"/>
                </a:solidFill>
              </a:rPr>
              <a:t> global economy </a:t>
            </a:r>
            <a:r>
              <a:rPr lang="en-GB" sz="1400" dirty="0"/>
              <a:t>is forecast at </a:t>
            </a:r>
            <a:r>
              <a:rPr lang="en-GB" sz="1400" b="1" dirty="0">
                <a:solidFill>
                  <a:srgbClr val="00B0F0"/>
                </a:solidFill>
              </a:rPr>
              <a:t>2.7%</a:t>
            </a:r>
            <a:r>
              <a:rPr lang="en-GB" sz="1400" dirty="0"/>
              <a:t> in </a:t>
            </a:r>
            <a:r>
              <a:rPr lang="en-GB" sz="1400" b="1" dirty="0">
                <a:solidFill>
                  <a:srgbClr val="00B0F0"/>
                </a:solidFill>
              </a:rPr>
              <a:t>2024</a:t>
            </a:r>
            <a:r>
              <a:rPr lang="en-GB" sz="1400" dirty="0"/>
              <a:t> and at </a:t>
            </a:r>
            <a:r>
              <a:rPr lang="en-GB" sz="1400" b="1" dirty="0">
                <a:solidFill>
                  <a:srgbClr val="00B0F0"/>
                </a:solidFill>
              </a:rPr>
              <a:t>2.9% </a:t>
            </a:r>
            <a:r>
              <a:rPr lang="en-GB" sz="1400" dirty="0"/>
              <a:t>in </a:t>
            </a:r>
            <a:r>
              <a:rPr lang="en-GB" sz="1400" b="1" dirty="0">
                <a:solidFill>
                  <a:srgbClr val="00B0F0"/>
                </a:solidFill>
              </a:rPr>
              <a:t>2025</a:t>
            </a:r>
            <a:r>
              <a:rPr lang="en-GB" sz="1400" dirty="0"/>
              <a:t>, however, uncertainties such as tighter interest rates, geopolitical tensions, etc. remain.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304800" y="1139841"/>
          <a:ext cx="8686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7696200" y="1809750"/>
            <a:ext cx="1295400" cy="220980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886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8" y="0"/>
            <a:ext cx="8602662" cy="92268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/>
              <a:t>Global oil demand continues to recover in 2024 &amp; 2025</a:t>
            </a:r>
            <a:br>
              <a:rPr lang="en-US" sz="2400" dirty="0"/>
            </a:br>
            <a:r>
              <a:rPr lang="en-US" sz="1600" b="0" i="1" dirty="0"/>
              <a:t>y-o-y change, mb/d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Organization of the Petroleum Exporting Countries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15142" y="1160243"/>
            <a:ext cx="4191000" cy="268508"/>
          </a:xfrm>
          <a:prstGeom prst="rect">
            <a:avLst/>
          </a:prstGeom>
          <a:noFill/>
          <a:ln w="95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815142" y="2684242"/>
            <a:ext cx="4191000" cy="321217"/>
          </a:xfrm>
          <a:prstGeom prst="rect">
            <a:avLst/>
          </a:prstGeom>
          <a:noFill/>
          <a:ln w="952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84138" y="4583260"/>
            <a:ext cx="28376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Note: * 2024-2025 = Forecast.  Source: OPEC.</a:t>
            </a:r>
          </a:p>
        </p:txBody>
      </p:sp>
      <p:sp>
        <p:nvSpPr>
          <p:cNvPr id="4" name="Rectangle 3"/>
          <p:cNvSpPr/>
          <p:nvPr/>
        </p:nvSpPr>
        <p:spPr>
          <a:xfrm>
            <a:off x="84138" y="3958110"/>
            <a:ext cx="413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hangingPunct="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B0F0"/>
                </a:solidFill>
              </a:rPr>
              <a:t>World oil demand </a:t>
            </a:r>
            <a:r>
              <a:rPr lang="en-GB" sz="1400" dirty="0"/>
              <a:t>is forecast to increase by </a:t>
            </a:r>
            <a:r>
              <a:rPr lang="en-GB" sz="1400" b="1" dirty="0">
                <a:solidFill>
                  <a:srgbClr val="00B0F0"/>
                </a:solidFill>
              </a:rPr>
              <a:t>2.2 mb/d </a:t>
            </a:r>
            <a:r>
              <a:rPr lang="en-GB" sz="1400" dirty="0"/>
              <a:t>in</a:t>
            </a:r>
            <a:r>
              <a:rPr lang="en-GB" sz="1400" b="1" dirty="0">
                <a:solidFill>
                  <a:srgbClr val="00B0F0"/>
                </a:solidFill>
              </a:rPr>
              <a:t> 2024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rgbClr val="00B0F0"/>
                </a:solidFill>
              </a:rPr>
              <a:t>1.8 mb/d </a:t>
            </a:r>
            <a:r>
              <a:rPr lang="en-GB" sz="1400" dirty="0"/>
              <a:t>in </a:t>
            </a:r>
            <a:r>
              <a:rPr lang="en-GB" sz="1400" b="1" dirty="0">
                <a:solidFill>
                  <a:srgbClr val="00B0F0"/>
                </a:solidFill>
              </a:rPr>
              <a:t>2025</a:t>
            </a:r>
            <a:r>
              <a:rPr lang="en-GB" sz="1400" dirty="0"/>
              <a:t>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142422" y="929031"/>
          <a:ext cx="4432300" cy="302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4876800" y="971551"/>
          <a:ext cx="4114800" cy="152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4876800" y="2584597"/>
          <a:ext cx="4114800" cy="224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4953000" y="3714750"/>
            <a:ext cx="4038600" cy="222809"/>
          </a:xfrm>
          <a:prstGeom prst="rect">
            <a:avLst/>
          </a:prstGeom>
          <a:noFill/>
          <a:ln w="952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30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138" y="0"/>
            <a:ext cx="8221662" cy="92268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/>
              <a:t>Non-OPEC supply recovery slows in 2024 &amp; 2025</a:t>
            </a:r>
            <a:br>
              <a:rPr lang="en-US" sz="2400" b="1" dirty="0"/>
            </a:br>
            <a:r>
              <a:rPr lang="en-GB" sz="1600" b="0" i="1" dirty="0"/>
              <a:t>y-o-y change, mb/d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© 2024 Organization of the Petroleum Exporting Countries</a:t>
            </a:r>
            <a:endParaRPr lang="en-US" sz="1000" dirty="0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4419598" y="1311977"/>
          <a:ext cx="4571999" cy="1604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4881549" y="872987"/>
            <a:ext cx="3818327" cy="4678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1200" b="1" dirty="0">
                <a:solidFill>
                  <a:schemeClr val="tx1"/>
                </a:solidFill>
              </a:rPr>
              <a:t>Annual growth for selected countries </a:t>
            </a:r>
          </a:p>
          <a:p>
            <a:pPr algn="ctr" rtl="0"/>
            <a:r>
              <a:rPr lang="en-US" b="1" dirty="0">
                <a:solidFill>
                  <a:schemeClr val="tx1"/>
                </a:solidFill>
              </a:rPr>
              <a:t>y-o-y change, 2024 and 2025</a:t>
            </a:r>
            <a:endParaRPr lang="en-US" sz="1050" b="1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2982" y="2114788"/>
            <a:ext cx="1939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8000"/>
                </a:solidFill>
              </a:rPr>
              <a:t>   </a:t>
            </a:r>
            <a:r>
              <a:rPr lang="en-AT" sz="1100" b="1" dirty="0">
                <a:solidFill>
                  <a:srgbClr val="008000"/>
                </a:solidFill>
                <a:sym typeface="Wingdings" panose="05000000000000000000" pitchFamily="2" charset="2"/>
              </a:rPr>
              <a:t></a:t>
            </a:r>
            <a:r>
              <a:rPr lang="en-US" sz="1100" b="1" dirty="0">
                <a:solidFill>
                  <a:srgbClr val="008000"/>
                </a:solidFill>
                <a:sym typeface="Wingdings" panose="05000000000000000000" pitchFamily="2" charset="2"/>
              </a:rPr>
              <a:t> </a:t>
            </a:r>
            <a:r>
              <a:rPr lang="en-GB" sz="1100" b="1" dirty="0">
                <a:solidFill>
                  <a:srgbClr val="008000"/>
                </a:solidFill>
              </a:rPr>
              <a:t>2024/23      </a:t>
            </a:r>
            <a:r>
              <a:rPr lang="en-AT" sz="1100" b="1" dirty="0">
                <a:solidFill>
                  <a:srgbClr val="0000FF"/>
                </a:solidFill>
                <a:sym typeface="Wingdings" panose="05000000000000000000" pitchFamily="2" charset="2"/>
              </a:rPr>
              <a:t></a:t>
            </a:r>
            <a:r>
              <a:rPr lang="en-US" sz="1100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GB" sz="1100" b="1" dirty="0">
                <a:solidFill>
                  <a:srgbClr val="0000FF"/>
                </a:solidFill>
              </a:rPr>
              <a:t>2025/24</a:t>
            </a:r>
          </a:p>
          <a:p>
            <a:r>
              <a:rPr lang="en-GB" sz="1100" b="1" dirty="0">
                <a:solidFill>
                  <a:srgbClr val="008000"/>
                </a:solidFill>
              </a:rPr>
              <a:t>  1.19 mb/d        </a:t>
            </a:r>
            <a:r>
              <a:rPr lang="en-GB" sz="1100" b="1" dirty="0">
                <a:solidFill>
                  <a:srgbClr val="0000FF"/>
                </a:solidFill>
              </a:rPr>
              <a:t>1.27 mb/d</a:t>
            </a:r>
            <a:endParaRPr lang="en-GB" sz="1100" b="1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02982" y="1942452"/>
            <a:ext cx="1941018" cy="254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u="sng" dirty="0"/>
              <a:t>Non-OPEC supply growth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4610098" y="2932583"/>
            <a:ext cx="4191000" cy="2857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1200" b="1" dirty="0"/>
              <a:t>US liquid production breakdown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86766" y="4424736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/>
              <a:t>Note: * 2024-2025 = Forecast. </a:t>
            </a:r>
          </a:p>
          <a:p>
            <a:r>
              <a:rPr lang="en-US" sz="900" i="1" dirty="0"/>
              <a:t>Sources: EIA, OPEC and Rystad Energy.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495801" y="3225607"/>
          <a:ext cx="4589825" cy="1586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628">
                  <a:extLst>
                    <a:ext uri="{9D8B030D-6E8A-4147-A177-3AD203B41FA5}">
                      <a16:colId xmlns:a16="http://schemas.microsoft.com/office/drawing/2014/main" val="973248069"/>
                    </a:ext>
                  </a:extLst>
                </a:gridCol>
                <a:gridCol w="536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6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6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6597">
                <a:tc>
                  <a:txBody>
                    <a:bodyPr/>
                    <a:lstStyle/>
                    <a:p>
                      <a:pPr algn="l" fontAlgn="b"/>
                      <a:endParaRPr lang="en-GB" sz="900" b="0" i="0" u="sng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 liquids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2023/22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2024*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2024/23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2025*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2025/24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5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Tight crude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597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Gulf of Mexico crude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5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Conventional crude oil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597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Total crude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12.93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632988"/>
                  </a:ext>
                </a:extLst>
              </a:tr>
              <a:tr h="156597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Unconventional NGLs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dirty="0">
                          <a:effectLst/>
                          <a:latin typeface="Arial" panose="020B0604020202020204" pitchFamily="34" charset="0"/>
                        </a:rPr>
                        <a:t>0.24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59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Conventional NGLs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597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Total NGLs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32936"/>
                  </a:ext>
                </a:extLst>
              </a:tr>
              <a:tr h="156597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Biofuels + Other liquids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51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US total supply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20.89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21.43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22.03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209" y="3864502"/>
            <a:ext cx="44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 algn="just" eaLnBrk="0" hangingPunct="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B0F0"/>
                </a:solidFill>
              </a:rPr>
              <a:t>Non-OPEC liquids production </a:t>
            </a:r>
            <a:r>
              <a:rPr lang="en-GB" sz="1400" dirty="0"/>
              <a:t>is forecasted to increase by </a:t>
            </a:r>
            <a:r>
              <a:rPr lang="en-GB" sz="1400" b="1" dirty="0">
                <a:solidFill>
                  <a:srgbClr val="00B0F0"/>
                </a:solidFill>
              </a:rPr>
              <a:t>1.2 mb/d</a:t>
            </a:r>
            <a:r>
              <a:rPr lang="en-GB" sz="1400" dirty="0"/>
              <a:t> in </a:t>
            </a:r>
            <a:r>
              <a:rPr lang="en-GB" sz="1400" b="1" dirty="0">
                <a:solidFill>
                  <a:srgbClr val="00B0F0"/>
                </a:solidFill>
              </a:rPr>
              <a:t>2024</a:t>
            </a:r>
            <a:r>
              <a:rPr lang="en-GB" sz="1400" dirty="0"/>
              <a:t> and </a:t>
            </a:r>
            <a:r>
              <a:rPr lang="en-GB" sz="1400" b="1" dirty="0">
                <a:solidFill>
                  <a:srgbClr val="00B0F0"/>
                </a:solidFill>
              </a:rPr>
              <a:t>1.3 mb/d </a:t>
            </a:r>
            <a:r>
              <a:rPr lang="en-GB" sz="1400" dirty="0"/>
              <a:t>in </a:t>
            </a:r>
            <a:r>
              <a:rPr lang="en-GB" sz="1400" b="1" dirty="0">
                <a:solidFill>
                  <a:srgbClr val="00B0F0"/>
                </a:solidFill>
              </a:rPr>
              <a:t>2025</a:t>
            </a:r>
            <a:r>
              <a:rPr lang="en-GB" sz="1400" dirty="0"/>
              <a:t>.</a:t>
            </a:r>
            <a:endParaRPr lang="en-US" sz="1400" dirty="0"/>
          </a:p>
        </p:txBody>
      </p:sp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84139" y="1004586"/>
          <a:ext cx="4335462" cy="2844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0190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42400" cy="92268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en-US" sz="2100" b="1" dirty="0"/>
              <a:t>OECD stocks declined in December compared to the previous </a:t>
            </a:r>
            <a:br>
              <a:rPr lang="en-US" sz="2100" b="1" dirty="0"/>
            </a:br>
            <a:r>
              <a:rPr lang="en-US" sz="2100" b="1" dirty="0"/>
              <a:t>month, while non-OECD increased m-o-m </a:t>
            </a:r>
            <a:r>
              <a:rPr lang="en-US" sz="1600" i="1" dirty="0"/>
              <a:t>(mb)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4601132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Sources: </a:t>
            </a:r>
            <a:r>
              <a:rPr lang="en-US" sz="800" i="1" dirty="0" err="1"/>
              <a:t>Euroilstock</a:t>
            </a:r>
            <a:r>
              <a:rPr lang="en-US" sz="800" i="1" dirty="0"/>
              <a:t>, IEA, METI, OPEC and EIA.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Organization of the Petroleum Exporting Countries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228600" y="946484"/>
          <a:ext cx="4267200" cy="1857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49950" y="91216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Non-OECD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84800" y="4637521"/>
            <a:ext cx="373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i="1" dirty="0"/>
              <a:t>Sources: OPEC and Energy Intelligence.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304800" y="2972439"/>
          <a:ext cx="4191000" cy="162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/>
          <p:cNvSpPr/>
          <p:nvPr/>
        </p:nvSpPr>
        <p:spPr>
          <a:xfrm>
            <a:off x="53866" y="2803566"/>
            <a:ext cx="4572000" cy="4693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OECD commercial stocks </a:t>
            </a:r>
          </a:p>
          <a:p>
            <a:pPr algn="ctr"/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(deviation from 2015-19 average)</a:t>
            </a:r>
          </a:p>
        </p:txBody>
      </p:sp>
      <p:graphicFrame>
        <p:nvGraphicFramePr>
          <p:cNvPr id="13" name="Chart 12"/>
          <p:cNvGraphicFramePr/>
          <p:nvPr/>
        </p:nvGraphicFramePr>
        <p:xfrm>
          <a:off x="4670534" y="933156"/>
          <a:ext cx="4092466" cy="226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93021" y="3200749"/>
            <a:ext cx="4572000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hangingPunct="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0B0F0"/>
                </a:solidFill>
              </a:rPr>
              <a:t>OECD commercial stocks declined </a:t>
            </a:r>
            <a:r>
              <a:rPr lang="en-US" sz="1400" dirty="0"/>
              <a:t>m-o-m</a:t>
            </a:r>
            <a:r>
              <a:rPr lang="en-US" sz="1400" dirty="0">
                <a:solidFill>
                  <a:srgbClr val="00B0F0"/>
                </a:solidFill>
              </a:rPr>
              <a:t> </a:t>
            </a:r>
            <a:r>
              <a:rPr lang="en-US" sz="1400" dirty="0"/>
              <a:t>in December to stand at 2,754 mb, standing </a:t>
            </a:r>
            <a:r>
              <a:rPr lang="en-US" sz="1400" b="1" dirty="0">
                <a:solidFill>
                  <a:srgbClr val="00B0F0"/>
                </a:solidFill>
              </a:rPr>
              <a:t>159 mb below the 2015-2019 average</a:t>
            </a:r>
            <a:r>
              <a:rPr lang="en-US" sz="1400" b="1" dirty="0"/>
              <a:t> </a:t>
            </a:r>
            <a:r>
              <a:rPr lang="en-US" sz="1400" dirty="0"/>
              <a:t>– </a:t>
            </a:r>
            <a:br>
              <a:rPr lang="en-US" sz="1400" dirty="0"/>
            </a:br>
            <a:r>
              <a:rPr lang="en-US" sz="1400" dirty="0"/>
              <a:t>crude (-86 mb) and products (-73 mb).</a:t>
            </a:r>
            <a:r>
              <a:rPr lang="en-US" sz="1400" b="1" dirty="0"/>
              <a:t> </a:t>
            </a:r>
          </a:p>
          <a:p>
            <a:pPr marL="285750" indent="-285750" eaLnBrk="0" hangingPunct="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0B0F0"/>
                </a:solidFill>
              </a:rPr>
              <a:t>Non-OECD stocks increased</a:t>
            </a:r>
            <a:r>
              <a:rPr lang="en-US" sz="1400" dirty="0"/>
              <a:t> m-o-m in December to stand at 3,279 mb.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9971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Despite improving oil prices, </a:t>
            </a:r>
            <a:br>
              <a:rPr lang="en-US" sz="2400" b="1" dirty="0"/>
            </a:br>
            <a:r>
              <a:rPr lang="en-US" sz="2400" b="1" dirty="0"/>
              <a:t>global E&amp;P spending lags historical levels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4900364"/>
            <a:ext cx="4724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Sources: Rystad Energy and OPEC.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2024 Organization of the Petroleum Exporting Countries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582" y="3953530"/>
            <a:ext cx="86248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/>
              <a:t> </a:t>
            </a:r>
            <a:r>
              <a:rPr lang="en-US" sz="1400" b="1">
                <a:solidFill>
                  <a:srgbClr val="00B0F0"/>
                </a:solidFill>
              </a:rPr>
              <a:t>Global </a:t>
            </a:r>
            <a:r>
              <a:rPr lang="en-US" sz="1400" b="1" dirty="0">
                <a:solidFill>
                  <a:srgbClr val="00B0F0"/>
                </a:solidFill>
              </a:rPr>
              <a:t>spending</a:t>
            </a:r>
            <a:r>
              <a:rPr lang="en-US" sz="1400" dirty="0"/>
              <a:t> is expected to grow at a </a:t>
            </a:r>
            <a:r>
              <a:rPr lang="en-US" sz="1400" b="1" dirty="0">
                <a:solidFill>
                  <a:srgbClr val="00B0F0"/>
                </a:solidFill>
              </a:rPr>
              <a:t>slower pace in 2023-2025.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4476750"/>
            <a:ext cx="472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Note: 2024 ORB price = Year-to-date.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    * Global spending 2024-2025 = Forecast.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380999" y="971550"/>
          <a:ext cx="8382001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7686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Organization of the Petroleum Exporting Countries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533400" y="1199133"/>
            <a:ext cx="8458200" cy="3394075"/>
          </a:xfrm>
        </p:spPr>
        <p:txBody>
          <a:bodyPr>
            <a:normAutofit/>
          </a:bodyPr>
          <a:lstStyle>
            <a:lvl1pPr marL="342900" indent="-342900">
              <a:buClr>
                <a:srgbClr val="00B0F0"/>
              </a:buClr>
              <a:buFont typeface="Arial" panose="020B0604020202020204" pitchFamily="34" charset="0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0F0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0F0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0F0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0F0"/>
              </a:buCl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Short-term market outlook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Short-term oil market outlook 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Economy, demand, supply and stock assessments</a:t>
            </a:r>
          </a:p>
          <a:p>
            <a:pPr lvl="0"/>
            <a:endParaRPr lang="en-US" dirty="0">
              <a:latin typeface="+mn-lt"/>
            </a:endParaRPr>
          </a:p>
          <a:p>
            <a:r>
              <a:rPr lang="en-US" sz="2000" b="1" dirty="0">
                <a:solidFill>
                  <a:srgbClr val="00B0F0"/>
                </a:solidFill>
                <a:latin typeface="+mn-lt"/>
              </a:rPr>
              <a:t>Medium- and Long-term Market Outlook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Key assumptions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Energy outlook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Oil outlook</a:t>
            </a:r>
          </a:p>
          <a:p>
            <a:pPr marL="457200" lvl="1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553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3CF318-87F5-4111-91B0-8519CF67065E}" type="slidenum">
              <a:rPr lang="ar-SA" smtClean="0"/>
              <a:pPr/>
              <a:t>9</a:t>
            </a:fld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2" y="1047750"/>
            <a:ext cx="4246418" cy="3657600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500" b="1" dirty="0">
                <a:solidFill>
                  <a:srgbClr val="00B0F0"/>
                </a:solidFill>
              </a:rPr>
              <a:t>Global population </a:t>
            </a:r>
            <a:r>
              <a:rPr lang="en-US" sz="1500" dirty="0"/>
              <a:t>to rise from 8 billion in 2022 to </a:t>
            </a:r>
            <a:r>
              <a:rPr lang="en-US" sz="1500" b="1" dirty="0">
                <a:solidFill>
                  <a:srgbClr val="00B0F0"/>
                </a:solidFill>
              </a:rPr>
              <a:t>9.5 billion in 2045</a:t>
            </a:r>
            <a:r>
              <a:rPr lang="en-US" sz="1500" dirty="0"/>
              <a:t>, overwhelmingly driven by non-OECD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500" b="1" dirty="0">
                <a:solidFill>
                  <a:srgbClr val="00B0F0"/>
                </a:solidFill>
              </a:rPr>
              <a:t>Share of working age population to decline </a:t>
            </a:r>
            <a:r>
              <a:rPr lang="en-US" sz="1500" dirty="0"/>
              <a:t>from 65% in 2022 to 63% in 2045, while urbanization increases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500" b="1" dirty="0">
                <a:solidFill>
                  <a:srgbClr val="00B0F0"/>
                </a:solidFill>
              </a:rPr>
              <a:t>Global GDP nearly doubles </a:t>
            </a:r>
            <a:r>
              <a:rPr lang="en-US" sz="1500" dirty="0"/>
              <a:t>to $269 trillion in 2045 (2017 PPP) from $138 trillion in 2022; growth averages 3% p.a. over the entire forecast period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500" b="1" dirty="0">
                <a:solidFill>
                  <a:srgbClr val="00B0F0"/>
                </a:solidFill>
              </a:rPr>
              <a:t>India remains the fastest growing major economy </a:t>
            </a:r>
            <a:r>
              <a:rPr lang="en-US" sz="1500" dirty="0"/>
              <a:t>with an average growth rate of 6.1% p.a.; China sees deceleration on maturing economy and aging population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76200" y="57150"/>
            <a:ext cx="8229600" cy="685800"/>
          </a:xfrm>
        </p:spPr>
        <p:txBody>
          <a:bodyPr>
            <a:noAutofit/>
          </a:bodyPr>
          <a:lstStyle/>
          <a:p>
            <a:r>
              <a:rPr lang="en-US" sz="2200" dirty="0"/>
              <a:t>Key assumptions on population growth, demographics and economy underpin the forecast</a:t>
            </a:r>
            <a:endParaRPr lang="en-GB" sz="2200" dirty="0"/>
          </a:p>
        </p:txBody>
      </p:sp>
      <p:sp>
        <p:nvSpPr>
          <p:cNvPr id="6" name="Rectangle 5"/>
          <p:cNvSpPr/>
          <p:nvPr/>
        </p:nvSpPr>
        <p:spPr>
          <a:xfrm>
            <a:off x="4763339" y="1028700"/>
            <a:ext cx="403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Long-term annual real GDP growth rates (% p.a.)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377902"/>
            <a:ext cx="4320540" cy="296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54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B825F09ECF1E42B57A35DEBDC9904F" ma:contentTypeVersion="15" ma:contentTypeDescription="Create a new document." ma:contentTypeScope="" ma:versionID="0b17a6cb1c86bbc1369db1e14397ad70">
  <xsd:schema xmlns:xsd="http://www.w3.org/2001/XMLSchema" xmlns:xs="http://www.w3.org/2001/XMLSchema" xmlns:p="http://schemas.microsoft.com/office/2006/metadata/properties" xmlns:ns3="7b7e3ccb-d44c-4cba-a964-766152401b08" xmlns:ns4="ed94455f-2c84-439f-8717-2535a15f2258" targetNamespace="http://schemas.microsoft.com/office/2006/metadata/properties" ma:root="true" ma:fieldsID="534caf82f3d6a5fca03921d83598cbd6" ns3:_="" ns4:_="">
    <xsd:import namespace="7b7e3ccb-d44c-4cba-a964-766152401b08"/>
    <xsd:import namespace="ed94455f-2c84-439f-8717-2535a15f22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SystemTag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7e3ccb-d44c-4cba-a964-766152401b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4455f-2c84-439f-8717-2535a15f225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b7e3ccb-d44c-4cba-a964-766152401b08" xsi:nil="true"/>
  </documentManagement>
</p:properties>
</file>

<file path=customXml/itemProps1.xml><?xml version="1.0" encoding="utf-8"?>
<ds:datastoreItem xmlns:ds="http://schemas.openxmlformats.org/officeDocument/2006/customXml" ds:itemID="{F3C59436-41D9-4513-9EC1-704CC6E391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936BD8-DAB8-4378-8225-E7075502F4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7e3ccb-d44c-4cba-a964-766152401b08"/>
    <ds:schemaRef ds:uri="ed94455f-2c84-439f-8717-2535a15f22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8CFC9E-9701-4B0D-ADE0-1EB78D66D12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b7e3ccb-d44c-4cba-a964-766152401b08"/>
    <ds:schemaRef ds:uri="http://purl.org/dc/terms/"/>
    <ds:schemaRef ds:uri="http://schemas.openxmlformats.org/package/2006/metadata/core-properties"/>
    <ds:schemaRef ds:uri="ed94455f-2c84-439f-8717-2535a15f225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4338</TotalTime>
  <Words>2191</Words>
  <Application>Microsoft Macintosh PowerPoint</Application>
  <PresentationFormat>On-screen Show (16:9)</PresentationFormat>
  <Paragraphs>281</Paragraphs>
  <Slides>24</Slides>
  <Notes>24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OPEC Short-, Medium- and Long-term Energy Outlook     </vt:lpstr>
      <vt:lpstr>Outline</vt:lpstr>
      <vt:lpstr>World economic growth at 2.7% in 2024 and 2.9% in 2025 GDP percentage change from the previous year, %</vt:lpstr>
      <vt:lpstr>Global oil demand continues to recover in 2024 &amp; 2025 y-o-y change, mb/d</vt:lpstr>
      <vt:lpstr>Non-OPEC supply recovery slows in 2024 &amp; 2025 y-o-y change, mb/d</vt:lpstr>
      <vt:lpstr>OECD stocks declined in December compared to the previous  month, while non-OECD increased m-o-m (mb)</vt:lpstr>
      <vt:lpstr>Despite improving oil prices,  global E&amp;P spending lags historical levels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Ban</dc:creator>
  <cp:lastModifiedBy>Christof van Agt</cp:lastModifiedBy>
  <cp:revision>579</cp:revision>
  <cp:lastPrinted>2024-02-15T14:47:39Z</cp:lastPrinted>
  <dcterms:created xsi:type="dcterms:W3CDTF">2006-08-16T00:00:00Z</dcterms:created>
  <dcterms:modified xsi:type="dcterms:W3CDTF">2024-02-20T12:19:31Z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0x0101000DB825F09ECF1E42B57A35DEBDC9904F</vt:lpwstr>
  </property>
</Properties>
</file>