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6" r:id="rId4"/>
    <p:sldId id="1553" r:id="rId5"/>
    <p:sldId id="267" r:id="rId6"/>
    <p:sldId id="171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BAD7"/>
    <a:srgbClr val="FFA9B9"/>
    <a:srgbClr val="7895D9"/>
    <a:srgbClr val="805079"/>
    <a:srgbClr val="002D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659" autoAdjust="0"/>
  </p:normalViewPr>
  <p:slideViewPr>
    <p:cSldViewPr snapToGrid="0">
      <p:cViewPr>
        <p:scale>
          <a:sx n="67" d="100"/>
          <a:sy n="67" d="100"/>
        </p:scale>
        <p:origin x="80" y="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B4C57-6170-48A4-A10C-78D238D580CE}"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ADE1E4-1E77-4B67-8327-DBFB9B1BD3B2}" type="slidenum">
              <a:rPr lang="en-US" smtClean="0"/>
              <a:t>‹#›</a:t>
            </a:fld>
            <a:endParaRPr lang="en-US"/>
          </a:p>
        </p:txBody>
      </p:sp>
    </p:spTree>
    <p:extLst>
      <p:ext uri="{BB962C8B-B14F-4D97-AF65-F5344CB8AC3E}">
        <p14:creationId xmlns:p14="http://schemas.microsoft.com/office/powerpoint/2010/main" val="1970111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s/slide4.xml"/><Relationship Id="rId1" Type="http://schemas.openxmlformats.org/officeDocument/2006/relationships/notesMaster" Target="../notesMasters/notesMaster1.xml"/><Relationship Id="rId4" Type="http://schemas.microsoft.com/office/2007/relationships/hdphoto" Target="../media/hdphoto2.wdp"/></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1025" y="153988"/>
            <a:ext cx="3398838" cy="1911350"/>
          </a:xfrm>
        </p:spPr>
      </p:sp>
      <p:sp>
        <p:nvSpPr>
          <p:cNvPr id="3" name="Notes Placeholder 2"/>
          <p:cNvSpPr>
            <a:spLocks noGrp="1"/>
          </p:cNvSpPr>
          <p:nvPr>
            <p:ph type="body" idx="1"/>
          </p:nvPr>
        </p:nvSpPr>
        <p:spPr>
          <a:xfrm>
            <a:off x="89476" y="2065338"/>
            <a:ext cx="6676373" cy="4494686"/>
          </a:xfrm>
        </p:spPr>
        <p:txBody>
          <a:bodyPr/>
          <a:lstStyle/>
          <a:p>
            <a:endParaRPr lang="en-US" dirty="0"/>
          </a:p>
          <a:p>
            <a:r>
              <a:rPr lang="en-US" dirty="0"/>
              <a:t>When the tax is fully implemented in January 2026, the biggest initial impact will be on the cost of such high-carbon inputs </a:t>
            </a:r>
            <a:r>
              <a:rPr lang="en-US" dirty="0">
                <a:highlight>
                  <a:srgbClr val="FFFF00"/>
                </a:highlight>
              </a:rPr>
              <a:t>as steel, cement, aluminum, chemicals, and electricity</a:t>
            </a:r>
            <a:r>
              <a:rPr lang="en-US" dirty="0"/>
              <a:t>; EU importers and non-EU producers of these inputs will be required to pay an estimated </a:t>
            </a:r>
            <a:r>
              <a:rPr lang="en-US" dirty="0">
                <a:highlight>
                  <a:srgbClr val="FFFF00"/>
                </a:highlight>
              </a:rPr>
              <a:t>€75 per metric ton of CO</a:t>
            </a:r>
            <a:r>
              <a:rPr lang="en-US" baseline="-25000" dirty="0">
                <a:highlight>
                  <a:srgbClr val="FFFF00"/>
                </a:highlight>
              </a:rPr>
              <a:t>2</a:t>
            </a:r>
            <a:r>
              <a:rPr lang="en-US" dirty="0">
                <a:highlight>
                  <a:srgbClr val="FFFF00"/>
                </a:highlight>
              </a:rPr>
              <a:t> emissions</a:t>
            </a:r>
            <a:r>
              <a:rPr lang="en-US" dirty="0"/>
              <a:t>. This could increase the cost of materials made by more carbon-intensive producers, such as China, Russia, and India, by 15% to 30% overnight. And the effect will increase during subsequent years: the tax rate is projected to approach €100 per metric ton by 2030, and more products will likely fall within its scope at that point.</a:t>
            </a:r>
          </a:p>
          <a:p>
            <a:endParaRPr lang="en-US" dirty="0"/>
          </a:p>
          <a:p>
            <a:r>
              <a:rPr lang="en-US" dirty="0"/>
              <a:t>Although many details must still be ironed out over the next year, industry stakeholders need to act now because the bloc’s intent is clear. </a:t>
            </a:r>
            <a:r>
              <a:rPr lang="en-US" dirty="0">
                <a:highlight>
                  <a:srgbClr val="FFFF00"/>
                </a:highlight>
              </a:rPr>
              <a:t>Companies have to measure their current emissions and carbon tax exposure across their supply chains and product lines, develop a resilient carbon strategy playbook, and identify opportunities to turn the climate challenge into a source of competitive advantage. And they should engage with EU decision makers to help shape the future of climate policy.</a:t>
            </a:r>
          </a:p>
          <a:p>
            <a:endParaRPr lang="en-US" dirty="0"/>
          </a:p>
          <a:p>
            <a:r>
              <a:rPr lang="en-US" b="1" dirty="0"/>
              <a:t>HOW THE CARBON BORDER TAX WILL WORK</a:t>
            </a:r>
          </a:p>
          <a:p>
            <a:r>
              <a:rPr lang="en-US" dirty="0"/>
              <a:t>The carbon border tax is an integral part of a broader reset of the EU’s climate change policy, which was unveiled at the same time. To meet its ambitious climate targets for 2030, and achieve net-zero emissions by 2050, the EU must ramp up its efforts across manufacturing industries, buildings, and the transportation sector. </a:t>
            </a:r>
          </a:p>
        </p:txBody>
      </p:sp>
      <p:sp>
        <p:nvSpPr>
          <p:cNvPr id="4" name="Slide Number Placeholder 3"/>
          <p:cNvSpPr>
            <a:spLocks noGrp="1"/>
          </p:cNvSpPr>
          <p:nvPr>
            <p:ph type="sldNum" sz="quarter" idx="5"/>
          </p:nvPr>
        </p:nvSpPr>
        <p:spPr/>
        <p:txBody>
          <a:bodyPr/>
          <a:lstStyle/>
          <a:p>
            <a:fld id="{7E3E929D-1FBE-46EA-B14C-04C8CE1855A5}" type="slidenum">
              <a:rPr lang="en-US" smtClean="0"/>
              <a:t>4</a:t>
            </a:fld>
            <a:endParaRPr lang="en-US"/>
          </a:p>
        </p:txBody>
      </p:sp>
      <p:pic>
        <p:nvPicPr>
          <p:cNvPr id="6" name="Picture 5">
            <a:extLst>
              <a:ext uri="{FF2B5EF4-FFF2-40B4-BE49-F238E27FC236}">
                <a16:creationId xmlns:a16="http://schemas.microsoft.com/office/drawing/2014/main" id="{5875BE18-20B2-4F04-A280-115C61989EDD}"/>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0758" t="29819" r="38979" b="23465"/>
          <a:stretch/>
        </p:blipFill>
        <p:spPr>
          <a:xfrm>
            <a:off x="89476" y="5649657"/>
            <a:ext cx="6856888" cy="3584830"/>
          </a:xfrm>
          <a:prstGeom prst="rect">
            <a:avLst/>
          </a:prstGeom>
        </p:spPr>
      </p:pic>
    </p:spTree>
    <p:extLst>
      <p:ext uri="{BB962C8B-B14F-4D97-AF65-F5344CB8AC3E}">
        <p14:creationId xmlns:p14="http://schemas.microsoft.com/office/powerpoint/2010/main" val="96151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2D3648-8B1A-4930-943C-1CCBC59D7475}" type="slidenum">
              <a:rPr lang="en-US" smtClean="0"/>
              <a:t>5</a:t>
            </a:fld>
            <a:endParaRPr lang="en-US"/>
          </a:p>
        </p:txBody>
      </p:sp>
    </p:spTree>
    <p:extLst>
      <p:ext uri="{BB962C8B-B14F-4D97-AF65-F5344CB8AC3E}">
        <p14:creationId xmlns:p14="http://schemas.microsoft.com/office/powerpoint/2010/main" val="357087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76321-1CCA-4F30-89EC-69DD7CCE500F}" type="slidenum">
              <a:rPr lang="en-US" smtClean="0"/>
              <a:t>6</a:t>
            </a:fld>
            <a:endParaRPr lang="en-US"/>
          </a:p>
        </p:txBody>
      </p:sp>
    </p:spTree>
    <p:extLst>
      <p:ext uri="{BB962C8B-B14F-4D97-AF65-F5344CB8AC3E}">
        <p14:creationId xmlns:p14="http://schemas.microsoft.com/office/powerpoint/2010/main" val="3660274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88D65-8AA5-C09E-39FE-C922020344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C2CB34-2F0D-AE6C-F9DE-61883521D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0DB85D-9576-481D-931B-A7CB72A44D2B}"/>
              </a:ext>
            </a:extLst>
          </p:cNvPr>
          <p:cNvSpPr>
            <a:spLocks noGrp="1"/>
          </p:cNvSpPr>
          <p:nvPr>
            <p:ph type="dt" sz="half" idx="10"/>
          </p:nvPr>
        </p:nvSpPr>
        <p:spPr/>
        <p:txBody>
          <a:bodyPr/>
          <a:lstStyle/>
          <a:p>
            <a:fld id="{F71C72E8-DBF3-4A75-8FA7-CF97BC686A16}" type="datetimeFigureOut">
              <a:rPr lang="en-US" smtClean="0"/>
              <a:t>2/19/2024</a:t>
            </a:fld>
            <a:endParaRPr lang="en-US"/>
          </a:p>
        </p:txBody>
      </p:sp>
      <p:sp>
        <p:nvSpPr>
          <p:cNvPr id="5" name="Footer Placeholder 4">
            <a:extLst>
              <a:ext uri="{FF2B5EF4-FFF2-40B4-BE49-F238E27FC236}">
                <a16:creationId xmlns:a16="http://schemas.microsoft.com/office/drawing/2014/main" id="{176F09AD-B0DD-65E0-6F48-A6145F355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EEE39-DC5F-9314-D3A7-8EA42E3A385E}"/>
              </a:ext>
            </a:extLst>
          </p:cNvPr>
          <p:cNvSpPr>
            <a:spLocks noGrp="1"/>
          </p:cNvSpPr>
          <p:nvPr>
            <p:ph type="sldNum" sz="quarter" idx="12"/>
          </p:nvPr>
        </p:nvSpPr>
        <p:spPr/>
        <p:txBody>
          <a:bodyPr/>
          <a:lstStyle/>
          <a:p>
            <a:fld id="{E6B2255D-28D0-4863-9134-7CB8F33159D8}" type="slidenum">
              <a:rPr lang="en-US" smtClean="0"/>
              <a:t>‹#›</a:t>
            </a:fld>
            <a:endParaRPr lang="en-US"/>
          </a:p>
        </p:txBody>
      </p:sp>
    </p:spTree>
    <p:extLst>
      <p:ext uri="{BB962C8B-B14F-4D97-AF65-F5344CB8AC3E}">
        <p14:creationId xmlns:p14="http://schemas.microsoft.com/office/powerpoint/2010/main" val="193994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74A1C-4BBD-3289-393E-DA3AC2D64F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8D75B-C747-8E00-5F32-3E004C4902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9D16E-1B68-178D-55C9-E5F5949E2585}"/>
              </a:ext>
            </a:extLst>
          </p:cNvPr>
          <p:cNvSpPr>
            <a:spLocks noGrp="1"/>
          </p:cNvSpPr>
          <p:nvPr>
            <p:ph type="dt" sz="half" idx="10"/>
          </p:nvPr>
        </p:nvSpPr>
        <p:spPr/>
        <p:txBody>
          <a:bodyPr/>
          <a:lstStyle/>
          <a:p>
            <a:fld id="{F71C72E8-DBF3-4A75-8FA7-CF97BC686A16}" type="datetimeFigureOut">
              <a:rPr lang="en-US" smtClean="0"/>
              <a:t>2/19/2024</a:t>
            </a:fld>
            <a:endParaRPr lang="en-US"/>
          </a:p>
        </p:txBody>
      </p:sp>
      <p:sp>
        <p:nvSpPr>
          <p:cNvPr id="5" name="Footer Placeholder 4">
            <a:extLst>
              <a:ext uri="{FF2B5EF4-FFF2-40B4-BE49-F238E27FC236}">
                <a16:creationId xmlns:a16="http://schemas.microsoft.com/office/drawing/2014/main" id="{30DA83C8-5D5C-3AEB-F35D-F34C8E2F7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7B655-7C5B-566C-F054-F94F11B941B5}"/>
              </a:ext>
            </a:extLst>
          </p:cNvPr>
          <p:cNvSpPr>
            <a:spLocks noGrp="1"/>
          </p:cNvSpPr>
          <p:nvPr>
            <p:ph type="sldNum" sz="quarter" idx="12"/>
          </p:nvPr>
        </p:nvSpPr>
        <p:spPr/>
        <p:txBody>
          <a:bodyPr/>
          <a:lstStyle/>
          <a:p>
            <a:fld id="{E6B2255D-28D0-4863-9134-7CB8F33159D8}" type="slidenum">
              <a:rPr lang="en-US" smtClean="0"/>
              <a:t>‹#›</a:t>
            </a:fld>
            <a:endParaRPr lang="en-US"/>
          </a:p>
        </p:txBody>
      </p:sp>
    </p:spTree>
    <p:extLst>
      <p:ext uri="{BB962C8B-B14F-4D97-AF65-F5344CB8AC3E}">
        <p14:creationId xmlns:p14="http://schemas.microsoft.com/office/powerpoint/2010/main" val="65476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4F7E62-6EAE-64D8-B897-2808C83072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5EBA74-2B1D-EEF8-8B1F-856316E314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03E5B-67AA-A2BC-AC14-7F3655A3E7F3}"/>
              </a:ext>
            </a:extLst>
          </p:cNvPr>
          <p:cNvSpPr>
            <a:spLocks noGrp="1"/>
          </p:cNvSpPr>
          <p:nvPr>
            <p:ph type="dt" sz="half" idx="10"/>
          </p:nvPr>
        </p:nvSpPr>
        <p:spPr/>
        <p:txBody>
          <a:bodyPr/>
          <a:lstStyle/>
          <a:p>
            <a:fld id="{F71C72E8-DBF3-4A75-8FA7-CF97BC686A16}" type="datetimeFigureOut">
              <a:rPr lang="en-US" smtClean="0"/>
              <a:t>2/19/2024</a:t>
            </a:fld>
            <a:endParaRPr lang="en-US"/>
          </a:p>
        </p:txBody>
      </p:sp>
      <p:sp>
        <p:nvSpPr>
          <p:cNvPr id="5" name="Footer Placeholder 4">
            <a:extLst>
              <a:ext uri="{FF2B5EF4-FFF2-40B4-BE49-F238E27FC236}">
                <a16:creationId xmlns:a16="http://schemas.microsoft.com/office/drawing/2014/main" id="{97A33133-43D9-F3BC-7178-53FD7B3627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1C5AB-1439-C751-9520-81B0E6B4490C}"/>
              </a:ext>
            </a:extLst>
          </p:cNvPr>
          <p:cNvSpPr>
            <a:spLocks noGrp="1"/>
          </p:cNvSpPr>
          <p:nvPr>
            <p:ph type="sldNum" sz="quarter" idx="12"/>
          </p:nvPr>
        </p:nvSpPr>
        <p:spPr/>
        <p:txBody>
          <a:bodyPr/>
          <a:lstStyle/>
          <a:p>
            <a:fld id="{E6B2255D-28D0-4863-9134-7CB8F33159D8}" type="slidenum">
              <a:rPr lang="en-US" smtClean="0"/>
              <a:t>‹#›</a:t>
            </a:fld>
            <a:endParaRPr lang="en-US"/>
          </a:p>
        </p:txBody>
      </p:sp>
    </p:spTree>
    <p:extLst>
      <p:ext uri="{BB962C8B-B14F-4D97-AF65-F5344CB8AC3E}">
        <p14:creationId xmlns:p14="http://schemas.microsoft.com/office/powerpoint/2010/main" val="77918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22C97-D880-C0A1-BDE5-5193BBE3D1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56AA5A-D381-5760-112B-0CA0435D9F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AEC15-90BA-DDE1-E395-39D1B3EF16D7}"/>
              </a:ext>
            </a:extLst>
          </p:cNvPr>
          <p:cNvSpPr>
            <a:spLocks noGrp="1"/>
          </p:cNvSpPr>
          <p:nvPr>
            <p:ph type="dt" sz="half" idx="10"/>
          </p:nvPr>
        </p:nvSpPr>
        <p:spPr/>
        <p:txBody>
          <a:bodyPr/>
          <a:lstStyle/>
          <a:p>
            <a:fld id="{F71C72E8-DBF3-4A75-8FA7-CF97BC686A16}" type="datetimeFigureOut">
              <a:rPr lang="en-US" smtClean="0"/>
              <a:t>2/19/2024</a:t>
            </a:fld>
            <a:endParaRPr lang="en-US"/>
          </a:p>
        </p:txBody>
      </p:sp>
      <p:sp>
        <p:nvSpPr>
          <p:cNvPr id="5" name="Footer Placeholder 4">
            <a:extLst>
              <a:ext uri="{FF2B5EF4-FFF2-40B4-BE49-F238E27FC236}">
                <a16:creationId xmlns:a16="http://schemas.microsoft.com/office/drawing/2014/main" id="{65B94CF8-9BC0-6868-4042-9B2FC309C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0EEE4-195B-8F51-A63D-8310418AE45F}"/>
              </a:ext>
            </a:extLst>
          </p:cNvPr>
          <p:cNvSpPr>
            <a:spLocks noGrp="1"/>
          </p:cNvSpPr>
          <p:nvPr>
            <p:ph type="sldNum" sz="quarter" idx="12"/>
          </p:nvPr>
        </p:nvSpPr>
        <p:spPr/>
        <p:txBody>
          <a:bodyPr/>
          <a:lstStyle/>
          <a:p>
            <a:fld id="{E6B2255D-28D0-4863-9134-7CB8F33159D8}" type="slidenum">
              <a:rPr lang="en-US" smtClean="0"/>
              <a:t>‹#›</a:t>
            </a:fld>
            <a:endParaRPr lang="en-US"/>
          </a:p>
        </p:txBody>
      </p:sp>
    </p:spTree>
    <p:extLst>
      <p:ext uri="{BB962C8B-B14F-4D97-AF65-F5344CB8AC3E}">
        <p14:creationId xmlns:p14="http://schemas.microsoft.com/office/powerpoint/2010/main" val="238659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E790-3B85-E8BD-195A-1B86331ECE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D59915-FF1B-6D77-BFBE-B06077CDE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49A711-8706-1D62-D7DC-622703136956}"/>
              </a:ext>
            </a:extLst>
          </p:cNvPr>
          <p:cNvSpPr>
            <a:spLocks noGrp="1"/>
          </p:cNvSpPr>
          <p:nvPr>
            <p:ph type="dt" sz="half" idx="10"/>
          </p:nvPr>
        </p:nvSpPr>
        <p:spPr/>
        <p:txBody>
          <a:bodyPr/>
          <a:lstStyle/>
          <a:p>
            <a:fld id="{F71C72E8-DBF3-4A75-8FA7-CF97BC686A16}" type="datetimeFigureOut">
              <a:rPr lang="en-US" smtClean="0"/>
              <a:t>2/19/2024</a:t>
            </a:fld>
            <a:endParaRPr lang="en-US"/>
          </a:p>
        </p:txBody>
      </p:sp>
      <p:sp>
        <p:nvSpPr>
          <p:cNvPr id="5" name="Footer Placeholder 4">
            <a:extLst>
              <a:ext uri="{FF2B5EF4-FFF2-40B4-BE49-F238E27FC236}">
                <a16:creationId xmlns:a16="http://schemas.microsoft.com/office/drawing/2014/main" id="{10D50667-1C18-38C0-9E8D-02009723DE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986E9-197A-E24B-D772-E9271696FF83}"/>
              </a:ext>
            </a:extLst>
          </p:cNvPr>
          <p:cNvSpPr>
            <a:spLocks noGrp="1"/>
          </p:cNvSpPr>
          <p:nvPr>
            <p:ph type="sldNum" sz="quarter" idx="12"/>
          </p:nvPr>
        </p:nvSpPr>
        <p:spPr/>
        <p:txBody>
          <a:bodyPr/>
          <a:lstStyle/>
          <a:p>
            <a:fld id="{E6B2255D-28D0-4863-9134-7CB8F33159D8}" type="slidenum">
              <a:rPr lang="en-US" smtClean="0"/>
              <a:t>‹#›</a:t>
            </a:fld>
            <a:endParaRPr lang="en-US"/>
          </a:p>
        </p:txBody>
      </p:sp>
    </p:spTree>
    <p:extLst>
      <p:ext uri="{BB962C8B-B14F-4D97-AF65-F5344CB8AC3E}">
        <p14:creationId xmlns:p14="http://schemas.microsoft.com/office/powerpoint/2010/main" val="411226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A0B32-A2FD-E4A4-28E2-49850A2629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71B36-27AE-D23A-E6D6-1620DC1E8C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1A0B7A-287E-53F5-8E19-80F6488B1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AC187A-A7B1-88DC-2756-01206492290A}"/>
              </a:ext>
            </a:extLst>
          </p:cNvPr>
          <p:cNvSpPr>
            <a:spLocks noGrp="1"/>
          </p:cNvSpPr>
          <p:nvPr>
            <p:ph type="dt" sz="half" idx="10"/>
          </p:nvPr>
        </p:nvSpPr>
        <p:spPr/>
        <p:txBody>
          <a:bodyPr/>
          <a:lstStyle/>
          <a:p>
            <a:fld id="{F71C72E8-DBF3-4A75-8FA7-CF97BC686A16}" type="datetimeFigureOut">
              <a:rPr lang="en-US" smtClean="0"/>
              <a:t>2/19/2024</a:t>
            </a:fld>
            <a:endParaRPr lang="en-US"/>
          </a:p>
        </p:txBody>
      </p:sp>
      <p:sp>
        <p:nvSpPr>
          <p:cNvPr id="6" name="Footer Placeholder 5">
            <a:extLst>
              <a:ext uri="{FF2B5EF4-FFF2-40B4-BE49-F238E27FC236}">
                <a16:creationId xmlns:a16="http://schemas.microsoft.com/office/drawing/2014/main" id="{F4E80D30-04DF-73F6-C8CE-299AFDB6F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7B5495-A1F2-2F42-1B64-CDACC5FC4C0E}"/>
              </a:ext>
            </a:extLst>
          </p:cNvPr>
          <p:cNvSpPr>
            <a:spLocks noGrp="1"/>
          </p:cNvSpPr>
          <p:nvPr>
            <p:ph type="sldNum" sz="quarter" idx="12"/>
          </p:nvPr>
        </p:nvSpPr>
        <p:spPr/>
        <p:txBody>
          <a:bodyPr/>
          <a:lstStyle/>
          <a:p>
            <a:fld id="{E6B2255D-28D0-4863-9134-7CB8F33159D8}" type="slidenum">
              <a:rPr lang="en-US" smtClean="0"/>
              <a:t>‹#›</a:t>
            </a:fld>
            <a:endParaRPr lang="en-US"/>
          </a:p>
        </p:txBody>
      </p:sp>
    </p:spTree>
    <p:extLst>
      <p:ext uri="{BB962C8B-B14F-4D97-AF65-F5344CB8AC3E}">
        <p14:creationId xmlns:p14="http://schemas.microsoft.com/office/powerpoint/2010/main" val="100210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B7EDE-A26F-CBC5-F0F3-2B61EC827A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A72443-D6E6-9DDD-A371-F134475AC5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D64B3C-1B17-0AAC-EFC3-96088A8D03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67E6FA-1C8E-CDD1-CB63-AA1EC5080F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BC4177-4769-A3C5-0C9C-77A4565E8F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581FD2-F5DC-EB0F-5E8B-8030CA0242CA}"/>
              </a:ext>
            </a:extLst>
          </p:cNvPr>
          <p:cNvSpPr>
            <a:spLocks noGrp="1"/>
          </p:cNvSpPr>
          <p:nvPr>
            <p:ph type="dt" sz="half" idx="10"/>
          </p:nvPr>
        </p:nvSpPr>
        <p:spPr/>
        <p:txBody>
          <a:bodyPr/>
          <a:lstStyle/>
          <a:p>
            <a:fld id="{F71C72E8-DBF3-4A75-8FA7-CF97BC686A16}" type="datetimeFigureOut">
              <a:rPr lang="en-US" smtClean="0"/>
              <a:t>2/19/2024</a:t>
            </a:fld>
            <a:endParaRPr lang="en-US"/>
          </a:p>
        </p:txBody>
      </p:sp>
      <p:sp>
        <p:nvSpPr>
          <p:cNvPr id="8" name="Footer Placeholder 7">
            <a:extLst>
              <a:ext uri="{FF2B5EF4-FFF2-40B4-BE49-F238E27FC236}">
                <a16:creationId xmlns:a16="http://schemas.microsoft.com/office/drawing/2014/main" id="{884E1DCA-B6CB-EF6F-2C54-E664FCF218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A745C0-38D4-4B27-790B-0CFBBD8EAE36}"/>
              </a:ext>
            </a:extLst>
          </p:cNvPr>
          <p:cNvSpPr>
            <a:spLocks noGrp="1"/>
          </p:cNvSpPr>
          <p:nvPr>
            <p:ph type="sldNum" sz="quarter" idx="12"/>
          </p:nvPr>
        </p:nvSpPr>
        <p:spPr/>
        <p:txBody>
          <a:bodyPr/>
          <a:lstStyle/>
          <a:p>
            <a:fld id="{E6B2255D-28D0-4863-9134-7CB8F33159D8}" type="slidenum">
              <a:rPr lang="en-US" smtClean="0"/>
              <a:t>‹#›</a:t>
            </a:fld>
            <a:endParaRPr lang="en-US"/>
          </a:p>
        </p:txBody>
      </p:sp>
    </p:spTree>
    <p:extLst>
      <p:ext uri="{BB962C8B-B14F-4D97-AF65-F5344CB8AC3E}">
        <p14:creationId xmlns:p14="http://schemas.microsoft.com/office/powerpoint/2010/main" val="157967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F1F44-27F7-A884-8CD6-41FD8703D3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107FDA-E32C-89C5-E124-9B5584FD404C}"/>
              </a:ext>
            </a:extLst>
          </p:cNvPr>
          <p:cNvSpPr>
            <a:spLocks noGrp="1"/>
          </p:cNvSpPr>
          <p:nvPr>
            <p:ph type="dt" sz="half" idx="10"/>
          </p:nvPr>
        </p:nvSpPr>
        <p:spPr/>
        <p:txBody>
          <a:bodyPr/>
          <a:lstStyle/>
          <a:p>
            <a:fld id="{F71C72E8-DBF3-4A75-8FA7-CF97BC686A16}" type="datetimeFigureOut">
              <a:rPr lang="en-US" smtClean="0"/>
              <a:t>2/19/2024</a:t>
            </a:fld>
            <a:endParaRPr lang="en-US"/>
          </a:p>
        </p:txBody>
      </p:sp>
      <p:sp>
        <p:nvSpPr>
          <p:cNvPr id="4" name="Footer Placeholder 3">
            <a:extLst>
              <a:ext uri="{FF2B5EF4-FFF2-40B4-BE49-F238E27FC236}">
                <a16:creationId xmlns:a16="http://schemas.microsoft.com/office/drawing/2014/main" id="{E6CC0982-AFD6-BD7B-51DE-FDCC8A92E6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D20DB-6B7D-42F4-BE54-9223EC8A5A02}"/>
              </a:ext>
            </a:extLst>
          </p:cNvPr>
          <p:cNvSpPr>
            <a:spLocks noGrp="1"/>
          </p:cNvSpPr>
          <p:nvPr>
            <p:ph type="sldNum" sz="quarter" idx="12"/>
          </p:nvPr>
        </p:nvSpPr>
        <p:spPr/>
        <p:txBody>
          <a:bodyPr/>
          <a:lstStyle/>
          <a:p>
            <a:fld id="{E6B2255D-28D0-4863-9134-7CB8F33159D8}" type="slidenum">
              <a:rPr lang="en-US" smtClean="0"/>
              <a:t>‹#›</a:t>
            </a:fld>
            <a:endParaRPr lang="en-US"/>
          </a:p>
        </p:txBody>
      </p:sp>
    </p:spTree>
    <p:extLst>
      <p:ext uri="{BB962C8B-B14F-4D97-AF65-F5344CB8AC3E}">
        <p14:creationId xmlns:p14="http://schemas.microsoft.com/office/powerpoint/2010/main" val="64992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9524A1-6962-0529-99B5-6CA25F9E998D}"/>
              </a:ext>
            </a:extLst>
          </p:cNvPr>
          <p:cNvSpPr>
            <a:spLocks noGrp="1"/>
          </p:cNvSpPr>
          <p:nvPr>
            <p:ph type="dt" sz="half" idx="10"/>
          </p:nvPr>
        </p:nvSpPr>
        <p:spPr/>
        <p:txBody>
          <a:bodyPr/>
          <a:lstStyle/>
          <a:p>
            <a:fld id="{F71C72E8-DBF3-4A75-8FA7-CF97BC686A16}" type="datetimeFigureOut">
              <a:rPr lang="en-US" smtClean="0"/>
              <a:t>2/19/2024</a:t>
            </a:fld>
            <a:endParaRPr lang="en-US"/>
          </a:p>
        </p:txBody>
      </p:sp>
      <p:sp>
        <p:nvSpPr>
          <p:cNvPr id="3" name="Footer Placeholder 2">
            <a:extLst>
              <a:ext uri="{FF2B5EF4-FFF2-40B4-BE49-F238E27FC236}">
                <a16:creationId xmlns:a16="http://schemas.microsoft.com/office/drawing/2014/main" id="{DADFAF4D-2A5B-C1EC-2307-378AD2D1B7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8355F0-E61E-B0B8-D5A2-22A8A72AE5BA}"/>
              </a:ext>
            </a:extLst>
          </p:cNvPr>
          <p:cNvSpPr>
            <a:spLocks noGrp="1"/>
          </p:cNvSpPr>
          <p:nvPr>
            <p:ph type="sldNum" sz="quarter" idx="12"/>
          </p:nvPr>
        </p:nvSpPr>
        <p:spPr/>
        <p:txBody>
          <a:bodyPr/>
          <a:lstStyle/>
          <a:p>
            <a:fld id="{E6B2255D-28D0-4863-9134-7CB8F33159D8}" type="slidenum">
              <a:rPr lang="en-US" smtClean="0"/>
              <a:t>‹#›</a:t>
            </a:fld>
            <a:endParaRPr lang="en-US"/>
          </a:p>
        </p:txBody>
      </p:sp>
    </p:spTree>
    <p:extLst>
      <p:ext uri="{BB962C8B-B14F-4D97-AF65-F5344CB8AC3E}">
        <p14:creationId xmlns:p14="http://schemas.microsoft.com/office/powerpoint/2010/main" val="303498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E4139-27DD-F023-86D2-3A55D9665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31D1D2-D7E4-5E0E-A43E-096779A613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E105FD-898E-6E8B-A3CC-00CE17181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699149-5108-E2F2-487E-7DA54FF4FEE0}"/>
              </a:ext>
            </a:extLst>
          </p:cNvPr>
          <p:cNvSpPr>
            <a:spLocks noGrp="1"/>
          </p:cNvSpPr>
          <p:nvPr>
            <p:ph type="dt" sz="half" idx="10"/>
          </p:nvPr>
        </p:nvSpPr>
        <p:spPr/>
        <p:txBody>
          <a:bodyPr/>
          <a:lstStyle/>
          <a:p>
            <a:fld id="{F71C72E8-DBF3-4A75-8FA7-CF97BC686A16}" type="datetimeFigureOut">
              <a:rPr lang="en-US" smtClean="0"/>
              <a:t>2/19/2024</a:t>
            </a:fld>
            <a:endParaRPr lang="en-US"/>
          </a:p>
        </p:txBody>
      </p:sp>
      <p:sp>
        <p:nvSpPr>
          <p:cNvPr id="6" name="Footer Placeholder 5">
            <a:extLst>
              <a:ext uri="{FF2B5EF4-FFF2-40B4-BE49-F238E27FC236}">
                <a16:creationId xmlns:a16="http://schemas.microsoft.com/office/drawing/2014/main" id="{7C0765C5-3A49-1758-F8DC-4E9E1891BA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9BBAF2-62BC-5D31-1A10-858A1FEE6917}"/>
              </a:ext>
            </a:extLst>
          </p:cNvPr>
          <p:cNvSpPr>
            <a:spLocks noGrp="1"/>
          </p:cNvSpPr>
          <p:nvPr>
            <p:ph type="sldNum" sz="quarter" idx="12"/>
          </p:nvPr>
        </p:nvSpPr>
        <p:spPr/>
        <p:txBody>
          <a:bodyPr/>
          <a:lstStyle/>
          <a:p>
            <a:fld id="{E6B2255D-28D0-4863-9134-7CB8F33159D8}" type="slidenum">
              <a:rPr lang="en-US" smtClean="0"/>
              <a:t>‹#›</a:t>
            </a:fld>
            <a:endParaRPr lang="en-US"/>
          </a:p>
        </p:txBody>
      </p:sp>
    </p:spTree>
    <p:extLst>
      <p:ext uri="{BB962C8B-B14F-4D97-AF65-F5344CB8AC3E}">
        <p14:creationId xmlns:p14="http://schemas.microsoft.com/office/powerpoint/2010/main" val="3499892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2806-FEFB-1642-83EE-DB2FCE44F9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7EDF30-B5BC-5EBB-1400-5781E63391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3B8EB8-1499-526D-B1A6-84D0C76F46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A161B-A63F-330F-D634-9B94A5A14601}"/>
              </a:ext>
            </a:extLst>
          </p:cNvPr>
          <p:cNvSpPr>
            <a:spLocks noGrp="1"/>
          </p:cNvSpPr>
          <p:nvPr>
            <p:ph type="dt" sz="half" idx="10"/>
          </p:nvPr>
        </p:nvSpPr>
        <p:spPr/>
        <p:txBody>
          <a:bodyPr/>
          <a:lstStyle/>
          <a:p>
            <a:fld id="{F71C72E8-DBF3-4A75-8FA7-CF97BC686A16}" type="datetimeFigureOut">
              <a:rPr lang="en-US" smtClean="0"/>
              <a:t>2/19/2024</a:t>
            </a:fld>
            <a:endParaRPr lang="en-US"/>
          </a:p>
        </p:txBody>
      </p:sp>
      <p:sp>
        <p:nvSpPr>
          <p:cNvPr id="6" name="Footer Placeholder 5">
            <a:extLst>
              <a:ext uri="{FF2B5EF4-FFF2-40B4-BE49-F238E27FC236}">
                <a16:creationId xmlns:a16="http://schemas.microsoft.com/office/drawing/2014/main" id="{ED9CE958-80FC-1FD6-6579-2F5A5D0EC9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F5712-C3B5-7D68-1A5F-37E82F90E12D}"/>
              </a:ext>
            </a:extLst>
          </p:cNvPr>
          <p:cNvSpPr>
            <a:spLocks noGrp="1"/>
          </p:cNvSpPr>
          <p:nvPr>
            <p:ph type="sldNum" sz="quarter" idx="12"/>
          </p:nvPr>
        </p:nvSpPr>
        <p:spPr/>
        <p:txBody>
          <a:bodyPr/>
          <a:lstStyle/>
          <a:p>
            <a:fld id="{E6B2255D-28D0-4863-9134-7CB8F33159D8}" type="slidenum">
              <a:rPr lang="en-US" smtClean="0"/>
              <a:t>‹#›</a:t>
            </a:fld>
            <a:endParaRPr lang="en-US"/>
          </a:p>
        </p:txBody>
      </p:sp>
    </p:spTree>
    <p:extLst>
      <p:ext uri="{BB962C8B-B14F-4D97-AF65-F5344CB8AC3E}">
        <p14:creationId xmlns:p14="http://schemas.microsoft.com/office/powerpoint/2010/main" val="56005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5AA4CA-857D-F958-1BA4-C739FEF391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172BE4-B682-0AE9-CE85-FBF719E972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695A9-8E02-ADDC-E3FF-2A0BDBCDD0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C72E8-DBF3-4A75-8FA7-CF97BC686A16}" type="datetimeFigureOut">
              <a:rPr lang="en-US" smtClean="0"/>
              <a:t>2/19/2024</a:t>
            </a:fld>
            <a:endParaRPr lang="en-US"/>
          </a:p>
        </p:txBody>
      </p:sp>
      <p:sp>
        <p:nvSpPr>
          <p:cNvPr id="5" name="Footer Placeholder 4">
            <a:extLst>
              <a:ext uri="{FF2B5EF4-FFF2-40B4-BE49-F238E27FC236}">
                <a16:creationId xmlns:a16="http://schemas.microsoft.com/office/drawing/2014/main" id="{920AEE70-E952-A743-D240-DD7177E051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49A014-B104-1960-5920-5947E8FF40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2255D-28D0-4863-9134-7CB8F33159D8}" type="slidenum">
              <a:rPr lang="en-US" smtClean="0"/>
              <a:t>‹#›</a:t>
            </a:fld>
            <a:endParaRPr lang="en-US"/>
          </a:p>
        </p:txBody>
      </p:sp>
    </p:spTree>
    <p:extLst>
      <p:ext uri="{BB962C8B-B14F-4D97-AF65-F5344CB8AC3E}">
        <p14:creationId xmlns:p14="http://schemas.microsoft.com/office/powerpoint/2010/main" val="472035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9.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7BEAFE-C2FB-D099-095D-F37A09BDDCE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39317" t="34531" r="24106" b="29584"/>
          <a:stretch/>
        </p:blipFill>
        <p:spPr>
          <a:xfrm>
            <a:off x="1313769" y="920858"/>
            <a:ext cx="10618787" cy="5938907"/>
          </a:xfrm>
          <a:prstGeom prst="rect">
            <a:avLst/>
          </a:prstGeom>
        </p:spPr>
      </p:pic>
      <p:pic>
        <p:nvPicPr>
          <p:cNvPr id="15" name="Picture 14">
            <a:extLst>
              <a:ext uri="{FF2B5EF4-FFF2-40B4-BE49-F238E27FC236}">
                <a16:creationId xmlns:a16="http://schemas.microsoft.com/office/drawing/2014/main" id="{54E94697-B40F-AC34-D903-F5ECBA00B0DB}"/>
              </a:ext>
            </a:extLst>
          </p:cNvPr>
          <p:cNvPicPr>
            <a:picLocks noChangeAspect="1"/>
          </p:cNvPicPr>
          <p:nvPr/>
        </p:nvPicPr>
        <p:blipFill rotWithShape="1">
          <a:blip r:embed="rId4"/>
          <a:srcRect l="31894" t="45453" r="63115" b="47744"/>
          <a:stretch/>
        </p:blipFill>
        <p:spPr>
          <a:xfrm>
            <a:off x="447675" y="1145744"/>
            <a:ext cx="1244825" cy="1095375"/>
          </a:xfrm>
          <a:prstGeom prst="rect">
            <a:avLst/>
          </a:prstGeom>
        </p:spPr>
      </p:pic>
      <p:sp>
        <p:nvSpPr>
          <p:cNvPr id="16" name="Rectangle 15">
            <a:extLst>
              <a:ext uri="{FF2B5EF4-FFF2-40B4-BE49-F238E27FC236}">
                <a16:creationId xmlns:a16="http://schemas.microsoft.com/office/drawing/2014/main" id="{F001E9E3-26BA-DA22-72DB-FA7DFF0126BA}"/>
              </a:ext>
            </a:extLst>
          </p:cNvPr>
          <p:cNvSpPr/>
          <p:nvPr/>
        </p:nvSpPr>
        <p:spPr>
          <a:xfrm>
            <a:off x="487400" y="4557190"/>
            <a:ext cx="2706688" cy="23008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DFE1FE6-3653-EA1F-A6C5-875CD4200B6C}"/>
              </a:ext>
            </a:extLst>
          </p:cNvPr>
          <p:cNvSpPr/>
          <p:nvPr/>
        </p:nvSpPr>
        <p:spPr>
          <a:xfrm>
            <a:off x="11553825" y="1145745"/>
            <a:ext cx="638175" cy="50836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E87DEE31-9CBF-5F99-4532-D0486F115460}"/>
              </a:ext>
            </a:extLst>
          </p:cNvPr>
          <p:cNvGrpSpPr/>
          <p:nvPr/>
        </p:nvGrpSpPr>
        <p:grpSpPr>
          <a:xfrm>
            <a:off x="149262" y="5146726"/>
            <a:ext cx="3382963" cy="1833902"/>
            <a:chOff x="183848" y="4812876"/>
            <a:chExt cx="3382963" cy="1833902"/>
          </a:xfrm>
        </p:grpSpPr>
        <p:sp>
          <p:nvSpPr>
            <p:cNvPr id="2" name="Oval 1">
              <a:extLst>
                <a:ext uri="{FF2B5EF4-FFF2-40B4-BE49-F238E27FC236}">
                  <a16:creationId xmlns:a16="http://schemas.microsoft.com/office/drawing/2014/main" id="{E44AFCCE-768C-AEB8-7AA3-3147E3B06D6D}"/>
                </a:ext>
              </a:extLst>
            </p:cNvPr>
            <p:cNvSpPr/>
            <p:nvPr/>
          </p:nvSpPr>
          <p:spPr>
            <a:xfrm>
              <a:off x="183848" y="4880626"/>
              <a:ext cx="285296" cy="247650"/>
            </a:xfrm>
            <a:prstGeom prst="ellipse">
              <a:avLst/>
            </a:prstGeom>
            <a:solidFill>
              <a:srgbClr val="8050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Oval 2">
              <a:extLst>
                <a:ext uri="{FF2B5EF4-FFF2-40B4-BE49-F238E27FC236}">
                  <a16:creationId xmlns:a16="http://schemas.microsoft.com/office/drawing/2014/main" id="{38BB3F29-9F5E-06D9-91CF-9F5ED7BFE04C}"/>
                </a:ext>
              </a:extLst>
            </p:cNvPr>
            <p:cNvSpPr/>
            <p:nvPr/>
          </p:nvSpPr>
          <p:spPr>
            <a:xfrm>
              <a:off x="183848" y="5359333"/>
              <a:ext cx="285296" cy="247650"/>
            </a:xfrm>
            <a:prstGeom prst="ellipse">
              <a:avLst/>
            </a:prstGeom>
            <a:solidFill>
              <a:srgbClr val="7895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Oval 3">
              <a:extLst>
                <a:ext uri="{FF2B5EF4-FFF2-40B4-BE49-F238E27FC236}">
                  <a16:creationId xmlns:a16="http://schemas.microsoft.com/office/drawing/2014/main" id="{3A3790E6-A514-121D-8625-2B8A560AEF1A}"/>
                </a:ext>
              </a:extLst>
            </p:cNvPr>
            <p:cNvSpPr/>
            <p:nvPr/>
          </p:nvSpPr>
          <p:spPr>
            <a:xfrm>
              <a:off x="183848" y="5748384"/>
              <a:ext cx="285296" cy="247650"/>
            </a:xfrm>
            <a:prstGeom prst="ellipse">
              <a:avLst/>
            </a:prstGeom>
            <a:solidFill>
              <a:srgbClr val="FFA9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Oval 5">
              <a:extLst>
                <a:ext uri="{FF2B5EF4-FFF2-40B4-BE49-F238E27FC236}">
                  <a16:creationId xmlns:a16="http://schemas.microsoft.com/office/drawing/2014/main" id="{39E776A5-0590-1559-6ED2-2691DE60309A}"/>
                </a:ext>
              </a:extLst>
            </p:cNvPr>
            <p:cNvSpPr/>
            <p:nvPr/>
          </p:nvSpPr>
          <p:spPr>
            <a:xfrm>
              <a:off x="183848" y="6147780"/>
              <a:ext cx="285296" cy="247649"/>
            </a:xfrm>
            <a:prstGeom prst="ellipse">
              <a:avLst/>
            </a:prstGeom>
            <a:solidFill>
              <a:srgbClr val="DABA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extBox 6">
              <a:extLst>
                <a:ext uri="{FF2B5EF4-FFF2-40B4-BE49-F238E27FC236}">
                  <a16:creationId xmlns:a16="http://schemas.microsoft.com/office/drawing/2014/main" id="{DE394A5C-4F48-FDF1-9E22-17AB6EA08648}"/>
                </a:ext>
              </a:extLst>
            </p:cNvPr>
            <p:cNvSpPr txBox="1"/>
            <p:nvPr/>
          </p:nvSpPr>
          <p:spPr>
            <a:xfrm>
              <a:off x="473605" y="4812876"/>
              <a:ext cx="3093206" cy="523220"/>
            </a:xfrm>
            <a:prstGeom prst="rect">
              <a:avLst/>
            </a:prstGeom>
            <a:noFill/>
          </p:spPr>
          <p:txBody>
            <a:bodyPr wrap="square" rtlCol="0">
              <a:spAutoFit/>
            </a:bodyPr>
            <a:lstStyle/>
            <a:p>
              <a:r>
                <a:rPr lang="en-US" sz="1400" b="1" dirty="0"/>
                <a:t>ETS </a:t>
              </a:r>
              <a:r>
                <a:rPr lang="en-US" sz="1400" b="1" u="sng" dirty="0"/>
                <a:t>and</a:t>
              </a:r>
              <a:r>
                <a:rPr lang="en-US" sz="1400" b="1" dirty="0"/>
                <a:t> Carbon Tax Implemented or Scheduled</a:t>
              </a:r>
            </a:p>
          </p:txBody>
        </p:sp>
        <p:sp>
          <p:nvSpPr>
            <p:cNvPr id="8" name="TextBox 7">
              <a:extLst>
                <a:ext uri="{FF2B5EF4-FFF2-40B4-BE49-F238E27FC236}">
                  <a16:creationId xmlns:a16="http://schemas.microsoft.com/office/drawing/2014/main" id="{E74A595F-15C3-56A2-8972-29071A4A7DED}"/>
                </a:ext>
              </a:extLst>
            </p:cNvPr>
            <p:cNvSpPr txBox="1"/>
            <p:nvPr/>
          </p:nvSpPr>
          <p:spPr>
            <a:xfrm>
              <a:off x="447675" y="5356672"/>
              <a:ext cx="3093206" cy="307777"/>
            </a:xfrm>
            <a:prstGeom prst="rect">
              <a:avLst/>
            </a:prstGeom>
            <a:noFill/>
          </p:spPr>
          <p:txBody>
            <a:bodyPr wrap="square" rtlCol="0">
              <a:spAutoFit/>
            </a:bodyPr>
            <a:lstStyle/>
            <a:p>
              <a:r>
                <a:rPr lang="en-US" sz="1400" b="1" dirty="0"/>
                <a:t>ETS Implemented or Scheduled</a:t>
              </a:r>
            </a:p>
          </p:txBody>
        </p:sp>
        <p:sp>
          <p:nvSpPr>
            <p:cNvPr id="9" name="TextBox 8">
              <a:extLst>
                <a:ext uri="{FF2B5EF4-FFF2-40B4-BE49-F238E27FC236}">
                  <a16:creationId xmlns:a16="http://schemas.microsoft.com/office/drawing/2014/main" id="{DB3AAE85-EC01-50B9-DDDE-1D0EB2B7756A}"/>
                </a:ext>
              </a:extLst>
            </p:cNvPr>
            <p:cNvSpPr txBox="1"/>
            <p:nvPr/>
          </p:nvSpPr>
          <p:spPr>
            <a:xfrm>
              <a:off x="457976" y="5729827"/>
              <a:ext cx="3093206" cy="523220"/>
            </a:xfrm>
            <a:prstGeom prst="rect">
              <a:avLst/>
            </a:prstGeom>
            <a:noFill/>
          </p:spPr>
          <p:txBody>
            <a:bodyPr wrap="square" rtlCol="0">
              <a:spAutoFit/>
            </a:bodyPr>
            <a:lstStyle/>
            <a:p>
              <a:r>
                <a:rPr lang="en-US" sz="1400" b="1" dirty="0"/>
                <a:t>Carbon Tax Implemented or Scheduled</a:t>
              </a:r>
            </a:p>
          </p:txBody>
        </p:sp>
        <p:sp>
          <p:nvSpPr>
            <p:cNvPr id="10" name="TextBox 9">
              <a:extLst>
                <a:ext uri="{FF2B5EF4-FFF2-40B4-BE49-F238E27FC236}">
                  <a16:creationId xmlns:a16="http://schemas.microsoft.com/office/drawing/2014/main" id="{587DB6F3-D7E7-1DDE-936C-23E9F10F1028}"/>
                </a:ext>
              </a:extLst>
            </p:cNvPr>
            <p:cNvSpPr txBox="1"/>
            <p:nvPr/>
          </p:nvSpPr>
          <p:spPr>
            <a:xfrm>
              <a:off x="454689" y="6123558"/>
              <a:ext cx="3093206" cy="523220"/>
            </a:xfrm>
            <a:prstGeom prst="rect">
              <a:avLst/>
            </a:prstGeom>
            <a:noFill/>
          </p:spPr>
          <p:txBody>
            <a:bodyPr wrap="square" rtlCol="0">
              <a:spAutoFit/>
            </a:bodyPr>
            <a:lstStyle/>
            <a:p>
              <a:r>
                <a:rPr lang="en-US" sz="1400" b="1" dirty="0"/>
                <a:t>ETS or Carbon Tax Under Consideration</a:t>
              </a:r>
            </a:p>
          </p:txBody>
        </p:sp>
      </p:grpSp>
      <p:sp>
        <p:nvSpPr>
          <p:cNvPr id="12" name="Rectangle 11">
            <a:extLst>
              <a:ext uri="{FF2B5EF4-FFF2-40B4-BE49-F238E27FC236}">
                <a16:creationId xmlns:a16="http://schemas.microsoft.com/office/drawing/2014/main" id="{511C09C4-D35D-97C4-88A7-AA0355019AA5}"/>
              </a:ext>
            </a:extLst>
          </p:cNvPr>
          <p:cNvSpPr/>
          <p:nvPr/>
        </p:nvSpPr>
        <p:spPr>
          <a:xfrm>
            <a:off x="0" y="-677"/>
            <a:ext cx="12195476" cy="1023793"/>
          </a:xfrm>
          <a:prstGeom prst="rect">
            <a:avLst/>
          </a:prstGeom>
          <a:solidFill>
            <a:srgbClr val="00518E"/>
          </a:solidFill>
          <a:ln>
            <a:noFill/>
          </a:ln>
          <a:effectLst>
            <a:outerShdw blurRad="190500" dist="228600" dir="2700000" algn="ctr">
              <a:srgbClr val="000000">
                <a:alpha val="30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     Map of Carbon Taxes and ETS</a:t>
            </a:r>
          </a:p>
        </p:txBody>
      </p:sp>
      <p:sp>
        <p:nvSpPr>
          <p:cNvPr id="13" name="Freeform 1045">
            <a:extLst>
              <a:ext uri="{FF2B5EF4-FFF2-40B4-BE49-F238E27FC236}">
                <a16:creationId xmlns:a16="http://schemas.microsoft.com/office/drawing/2014/main" id="{406A4F57-4FD1-BF13-CD77-46AEF07F0F43}"/>
              </a:ext>
            </a:extLst>
          </p:cNvPr>
          <p:cNvSpPr>
            <a:spLocks/>
          </p:cNvSpPr>
          <p:nvPr/>
        </p:nvSpPr>
        <p:spPr bwMode="auto">
          <a:xfrm>
            <a:off x="5734280" y="504687"/>
            <a:ext cx="138726" cy="22440"/>
          </a:xfrm>
          <a:custGeom>
            <a:avLst/>
            <a:gdLst>
              <a:gd name="T0" fmla="*/ 15 w 21"/>
              <a:gd name="T1" fmla="*/ 5 h 6"/>
              <a:gd name="T2" fmla="*/ 0 w 21"/>
              <a:gd name="T3" fmla="*/ 0 h 6"/>
              <a:gd name="T4" fmla="*/ 32 w 21"/>
              <a:gd name="T5" fmla="*/ 9 h 6"/>
              <a:gd name="T6" fmla="*/ 15 w 21"/>
              <a:gd name="T7" fmla="*/ 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6">
                <a:moveTo>
                  <a:pt x="10" y="3"/>
                </a:moveTo>
                <a:cubicBezTo>
                  <a:pt x="6" y="2"/>
                  <a:pt x="5" y="3"/>
                  <a:pt x="0" y="0"/>
                </a:cubicBezTo>
                <a:cubicBezTo>
                  <a:pt x="9" y="2"/>
                  <a:pt x="13" y="0"/>
                  <a:pt x="21" y="6"/>
                </a:cubicBezTo>
                <a:cubicBezTo>
                  <a:pt x="20" y="5"/>
                  <a:pt x="6" y="2"/>
                  <a:pt x="10" y="3"/>
                </a:cubicBezTo>
              </a:path>
            </a:pathLst>
          </a:custGeom>
          <a:solidFill>
            <a:schemeClr val="accent5">
              <a:lumMod val="40000"/>
              <a:lumOff val="60000"/>
            </a:schemeClr>
          </a:solidFill>
          <a:ln w="28575">
            <a:solidFill>
              <a:srgbClr val="002060"/>
            </a:solid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en-US"/>
          </a:p>
        </p:txBody>
      </p:sp>
      <p:pic>
        <p:nvPicPr>
          <p:cNvPr id="14" name="Picture 13">
            <a:extLst>
              <a:ext uri="{FF2B5EF4-FFF2-40B4-BE49-F238E27FC236}">
                <a16:creationId xmlns:a16="http://schemas.microsoft.com/office/drawing/2014/main" id="{33C4B251-7B6F-BF61-A11C-C73913910F53}"/>
              </a:ext>
            </a:extLst>
          </p:cNvPr>
          <p:cNvPicPr>
            <a:picLocks noChangeAspect="1"/>
          </p:cNvPicPr>
          <p:nvPr/>
        </p:nvPicPr>
        <p:blipFill>
          <a:blip r:embed="rId5"/>
          <a:stretch>
            <a:fillRect/>
          </a:stretch>
        </p:blipFill>
        <p:spPr>
          <a:xfrm>
            <a:off x="88824" y="302946"/>
            <a:ext cx="1757596" cy="450832"/>
          </a:xfrm>
          <a:prstGeom prst="rect">
            <a:avLst/>
          </a:prstGeom>
        </p:spPr>
      </p:pic>
      <p:sp>
        <p:nvSpPr>
          <p:cNvPr id="19" name="Arrow: Down 18">
            <a:extLst>
              <a:ext uri="{FF2B5EF4-FFF2-40B4-BE49-F238E27FC236}">
                <a16:creationId xmlns:a16="http://schemas.microsoft.com/office/drawing/2014/main" id="{2D29654B-7A5B-14EE-B55C-44EE0C72449A}"/>
              </a:ext>
            </a:extLst>
          </p:cNvPr>
          <p:cNvSpPr/>
          <p:nvPr/>
        </p:nvSpPr>
        <p:spPr>
          <a:xfrm rot="3860034">
            <a:off x="3289985" y="1843921"/>
            <a:ext cx="376671" cy="794397"/>
          </a:xfrm>
          <a:prstGeom prst="downArrow">
            <a:avLst/>
          </a:prstGeom>
          <a:solidFill>
            <a:srgbClr val="C00000"/>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7AB004C0-E81A-9789-11DE-F69920F4F2F0}"/>
              </a:ext>
            </a:extLst>
          </p:cNvPr>
          <p:cNvSpPr/>
          <p:nvPr/>
        </p:nvSpPr>
        <p:spPr>
          <a:xfrm rot="3860034">
            <a:off x="3729565" y="4388708"/>
            <a:ext cx="376671" cy="794397"/>
          </a:xfrm>
          <a:prstGeom prst="downArrow">
            <a:avLst/>
          </a:prstGeom>
          <a:solidFill>
            <a:srgbClr val="C00000"/>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1F9C46B4-EDE7-83FE-BD5E-B3EB048671A7}"/>
              </a:ext>
            </a:extLst>
          </p:cNvPr>
          <p:cNvSpPr/>
          <p:nvPr/>
        </p:nvSpPr>
        <p:spPr>
          <a:xfrm rot="3860034">
            <a:off x="7354690" y="3833137"/>
            <a:ext cx="376671" cy="794397"/>
          </a:xfrm>
          <a:prstGeom prst="downArrow">
            <a:avLst/>
          </a:prstGeom>
          <a:solidFill>
            <a:srgbClr val="C00000"/>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756938BD-B737-4AF6-4272-3CC940C60002}"/>
              </a:ext>
            </a:extLst>
          </p:cNvPr>
          <p:cNvSpPr/>
          <p:nvPr/>
        </p:nvSpPr>
        <p:spPr>
          <a:xfrm rot="3860034">
            <a:off x="8700507" y="1361439"/>
            <a:ext cx="376671" cy="794397"/>
          </a:xfrm>
          <a:prstGeom prst="downArrow">
            <a:avLst/>
          </a:prstGeom>
          <a:solidFill>
            <a:srgbClr val="C00000"/>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0619A074-FFA1-4D74-B02F-AE8D83B92045}"/>
              </a:ext>
            </a:extLst>
          </p:cNvPr>
          <p:cNvSpPr/>
          <p:nvPr/>
        </p:nvSpPr>
        <p:spPr>
          <a:xfrm rot="3860034">
            <a:off x="8852907" y="2959620"/>
            <a:ext cx="376671" cy="794397"/>
          </a:xfrm>
          <a:prstGeom prst="downArrow">
            <a:avLst/>
          </a:prstGeom>
          <a:solidFill>
            <a:srgbClr val="C00000"/>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AFE69F33-BF40-6BDD-5B36-4BE49D930A03}"/>
              </a:ext>
            </a:extLst>
          </p:cNvPr>
          <p:cNvSpPr/>
          <p:nvPr/>
        </p:nvSpPr>
        <p:spPr>
          <a:xfrm rot="3860034">
            <a:off x="7973744" y="2322006"/>
            <a:ext cx="376671" cy="794397"/>
          </a:xfrm>
          <a:prstGeom prst="downArrow">
            <a:avLst/>
          </a:prstGeom>
          <a:solidFill>
            <a:srgbClr val="C00000"/>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4C5E6E38-B082-CBCA-EC00-272C4986A3D8}"/>
              </a:ext>
            </a:extLst>
          </p:cNvPr>
          <p:cNvSpPr/>
          <p:nvPr/>
        </p:nvSpPr>
        <p:spPr>
          <a:xfrm rot="3860034">
            <a:off x="3806611" y="3584264"/>
            <a:ext cx="376671" cy="794397"/>
          </a:xfrm>
          <a:prstGeom prst="downArrow">
            <a:avLst/>
          </a:prstGeom>
          <a:solidFill>
            <a:srgbClr val="C00000"/>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E9A06CA1-4C3B-3FF5-D059-FDA591FDE2D4}"/>
              </a:ext>
            </a:extLst>
          </p:cNvPr>
          <p:cNvSpPr/>
          <p:nvPr/>
        </p:nvSpPr>
        <p:spPr>
          <a:xfrm rot="3860034">
            <a:off x="6520612" y="2766566"/>
            <a:ext cx="376671" cy="794397"/>
          </a:xfrm>
          <a:prstGeom prst="downArrow">
            <a:avLst/>
          </a:prstGeom>
          <a:solidFill>
            <a:srgbClr val="C00000"/>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32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500"/>
                                        <p:tgtEl>
                                          <p:spTgt spid="2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500"/>
                                        <p:tgtEl>
                                          <p:spTgt spid="26"/>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right)">
                                      <p:cBhvr>
                                        <p:cTn id="23" dur="500"/>
                                        <p:tgtEl>
                                          <p:spTgt spid="2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500"/>
                                        <p:tgtEl>
                                          <p:spTgt spid="22"/>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right)">
                                      <p:cBhvr>
                                        <p:cTn id="31" dur="500"/>
                                        <p:tgtEl>
                                          <p:spTgt spid="23"/>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right)">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EE68FC-62C5-79F7-B0AE-C13F488E7065}"/>
              </a:ext>
            </a:extLst>
          </p:cNvPr>
          <p:cNvPicPr>
            <a:picLocks noChangeAspect="1"/>
          </p:cNvPicPr>
          <p:nvPr/>
        </p:nvPicPr>
        <p:blipFill rotWithShape="1">
          <a:blip r:embed="rId2"/>
          <a:srcRect l="56166" t="33722" r="14205" b="27059"/>
          <a:stretch/>
        </p:blipFill>
        <p:spPr>
          <a:xfrm>
            <a:off x="2598550" y="1289285"/>
            <a:ext cx="6554976" cy="5568715"/>
          </a:xfrm>
          <a:prstGeom prst="rect">
            <a:avLst/>
          </a:prstGeom>
        </p:spPr>
      </p:pic>
      <p:sp>
        <p:nvSpPr>
          <p:cNvPr id="2" name="Rectangle 1">
            <a:extLst>
              <a:ext uri="{FF2B5EF4-FFF2-40B4-BE49-F238E27FC236}">
                <a16:creationId xmlns:a16="http://schemas.microsoft.com/office/drawing/2014/main" id="{2F5D7A2B-EFFA-B54A-ACA3-3889829C85DA}"/>
              </a:ext>
            </a:extLst>
          </p:cNvPr>
          <p:cNvSpPr/>
          <p:nvPr/>
        </p:nvSpPr>
        <p:spPr>
          <a:xfrm>
            <a:off x="1" y="-6974"/>
            <a:ext cx="12220230" cy="1032124"/>
          </a:xfrm>
          <a:prstGeom prst="rect">
            <a:avLst/>
          </a:prstGeom>
          <a:solidFill>
            <a:srgbClr val="00518E"/>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17E2400-B3D4-79DC-4534-688B4D0FD24B}"/>
              </a:ext>
            </a:extLst>
          </p:cNvPr>
          <p:cNvSpPr txBox="1">
            <a:spLocks/>
          </p:cNvSpPr>
          <p:nvPr/>
        </p:nvSpPr>
        <p:spPr>
          <a:xfrm>
            <a:off x="3446641" y="-1558"/>
            <a:ext cx="8337994" cy="10009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600" b="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48C5A28-8973-95DC-EAF5-8967B5BC7567}"/>
              </a:ext>
            </a:extLst>
          </p:cNvPr>
          <p:cNvPicPr>
            <a:picLocks noChangeAspect="1"/>
          </p:cNvPicPr>
          <p:nvPr/>
        </p:nvPicPr>
        <p:blipFill>
          <a:blip r:embed="rId3"/>
          <a:stretch>
            <a:fillRect/>
          </a:stretch>
        </p:blipFill>
        <p:spPr>
          <a:xfrm>
            <a:off x="173796" y="282889"/>
            <a:ext cx="1757596" cy="450832"/>
          </a:xfrm>
          <a:prstGeom prst="rect">
            <a:avLst/>
          </a:prstGeom>
        </p:spPr>
      </p:pic>
      <p:sp>
        <p:nvSpPr>
          <p:cNvPr id="5" name="TextBox 4">
            <a:extLst>
              <a:ext uri="{FF2B5EF4-FFF2-40B4-BE49-F238E27FC236}">
                <a16:creationId xmlns:a16="http://schemas.microsoft.com/office/drawing/2014/main" id="{B04A0C4D-A373-131A-2103-E0D8C2CFC051}"/>
              </a:ext>
            </a:extLst>
          </p:cNvPr>
          <p:cNvSpPr txBox="1"/>
          <p:nvPr/>
        </p:nvSpPr>
        <p:spPr>
          <a:xfrm>
            <a:off x="2303253" y="302946"/>
            <a:ext cx="9963509" cy="584775"/>
          </a:xfrm>
          <a:prstGeom prst="rect">
            <a:avLst/>
          </a:prstGeom>
          <a:noFill/>
        </p:spPr>
        <p:txBody>
          <a:bodyPr wrap="square" rtlCol="0">
            <a:spAutoFit/>
          </a:bodyPr>
          <a:lstStyle/>
          <a:p>
            <a:r>
              <a:rPr lang="en-US" sz="3200" b="1" dirty="0">
                <a:solidFill>
                  <a:schemeClr val="bg1"/>
                </a:solidFill>
              </a:rPr>
              <a:t>Article 6.2 Bilateral Agreements as of April 1, 2023</a:t>
            </a:r>
          </a:p>
        </p:txBody>
      </p:sp>
      <p:sp>
        <p:nvSpPr>
          <p:cNvPr id="7" name="TextBox 6">
            <a:extLst>
              <a:ext uri="{FF2B5EF4-FFF2-40B4-BE49-F238E27FC236}">
                <a16:creationId xmlns:a16="http://schemas.microsoft.com/office/drawing/2014/main" id="{3D52C2B7-2C75-66A9-522E-B6E7BB8AF1E5}"/>
              </a:ext>
            </a:extLst>
          </p:cNvPr>
          <p:cNvSpPr txBox="1"/>
          <p:nvPr/>
        </p:nvSpPr>
        <p:spPr>
          <a:xfrm>
            <a:off x="1731783" y="1055145"/>
            <a:ext cx="2431058" cy="369332"/>
          </a:xfrm>
          <a:prstGeom prst="rect">
            <a:avLst/>
          </a:prstGeom>
          <a:solidFill>
            <a:schemeClr val="bg1"/>
          </a:solidFill>
        </p:spPr>
        <p:txBody>
          <a:bodyPr wrap="square" rtlCol="0">
            <a:spAutoFit/>
          </a:bodyPr>
          <a:lstStyle/>
          <a:p>
            <a:r>
              <a:rPr lang="en-US" b="1" dirty="0"/>
              <a:t>Acquiring countries</a:t>
            </a:r>
          </a:p>
        </p:txBody>
      </p:sp>
      <p:sp>
        <p:nvSpPr>
          <p:cNvPr id="9" name="TextBox 8">
            <a:extLst>
              <a:ext uri="{FF2B5EF4-FFF2-40B4-BE49-F238E27FC236}">
                <a16:creationId xmlns:a16="http://schemas.microsoft.com/office/drawing/2014/main" id="{B00A808A-68D9-11D4-D367-737C4710550E}"/>
              </a:ext>
            </a:extLst>
          </p:cNvPr>
          <p:cNvSpPr txBox="1"/>
          <p:nvPr/>
        </p:nvSpPr>
        <p:spPr>
          <a:xfrm>
            <a:off x="8336796" y="1037026"/>
            <a:ext cx="2431058" cy="252259"/>
          </a:xfrm>
          <a:prstGeom prst="rect">
            <a:avLst/>
          </a:prstGeom>
          <a:solidFill>
            <a:schemeClr val="bg1"/>
          </a:solidFill>
        </p:spPr>
        <p:txBody>
          <a:bodyPr wrap="square" rtlCol="0">
            <a:spAutoFit/>
          </a:bodyPr>
          <a:lstStyle/>
          <a:p>
            <a:r>
              <a:rPr lang="en-US" b="1" dirty="0"/>
              <a:t>Host countries</a:t>
            </a:r>
          </a:p>
        </p:txBody>
      </p:sp>
      <p:sp>
        <p:nvSpPr>
          <p:cNvPr id="10" name="TextBox 9">
            <a:extLst>
              <a:ext uri="{FF2B5EF4-FFF2-40B4-BE49-F238E27FC236}">
                <a16:creationId xmlns:a16="http://schemas.microsoft.com/office/drawing/2014/main" id="{B20ACD0B-FC7D-0517-CBC3-9DDCA7FC7065}"/>
              </a:ext>
            </a:extLst>
          </p:cNvPr>
          <p:cNvSpPr txBox="1"/>
          <p:nvPr/>
        </p:nvSpPr>
        <p:spPr>
          <a:xfrm>
            <a:off x="736478" y="1963819"/>
            <a:ext cx="1893707" cy="3477875"/>
          </a:xfrm>
          <a:prstGeom prst="rect">
            <a:avLst/>
          </a:prstGeom>
          <a:noFill/>
        </p:spPr>
        <p:txBody>
          <a:bodyPr wrap="square" rtlCol="0">
            <a:spAutoFit/>
          </a:bodyPr>
          <a:lstStyle/>
          <a:p>
            <a:pPr algn="r"/>
            <a:r>
              <a:rPr lang="en-US" b="1" dirty="0"/>
              <a:t>Singapore</a:t>
            </a:r>
          </a:p>
          <a:p>
            <a:pPr algn="r"/>
            <a:endParaRPr lang="en-US" sz="3200" b="1" dirty="0"/>
          </a:p>
          <a:p>
            <a:pPr algn="r"/>
            <a:endParaRPr lang="en-US" b="1" dirty="0"/>
          </a:p>
          <a:p>
            <a:pPr algn="r"/>
            <a:r>
              <a:rPr lang="en-US" b="1" dirty="0"/>
              <a:t>Japan</a:t>
            </a:r>
          </a:p>
          <a:p>
            <a:pPr algn="r"/>
            <a:endParaRPr lang="en-US" sz="1200" b="1" dirty="0"/>
          </a:p>
          <a:p>
            <a:pPr algn="r"/>
            <a:endParaRPr lang="en-US" sz="3200" b="1" dirty="0"/>
          </a:p>
          <a:p>
            <a:pPr algn="r"/>
            <a:r>
              <a:rPr lang="en-US" b="1" dirty="0"/>
              <a:t>Sweden</a:t>
            </a:r>
          </a:p>
          <a:p>
            <a:pPr algn="r"/>
            <a:r>
              <a:rPr lang="en-US" b="1" dirty="0"/>
              <a:t>Republic of Korea</a:t>
            </a:r>
          </a:p>
          <a:p>
            <a:pPr algn="r"/>
            <a:r>
              <a:rPr lang="en-US" b="1" dirty="0"/>
              <a:t>Australia</a:t>
            </a:r>
          </a:p>
          <a:p>
            <a:pPr algn="r"/>
            <a:endParaRPr lang="en-US" sz="1600" b="1" dirty="0"/>
          </a:p>
          <a:p>
            <a:pPr algn="r"/>
            <a:r>
              <a:rPr lang="en-US" b="1" dirty="0"/>
              <a:t>Switzerland</a:t>
            </a:r>
          </a:p>
        </p:txBody>
      </p:sp>
      <p:grpSp>
        <p:nvGrpSpPr>
          <p:cNvPr id="30" name="Group 29">
            <a:extLst>
              <a:ext uri="{FF2B5EF4-FFF2-40B4-BE49-F238E27FC236}">
                <a16:creationId xmlns:a16="http://schemas.microsoft.com/office/drawing/2014/main" id="{3AFE2FA0-A84A-ECC9-1653-BFE2C04E0CDC}"/>
              </a:ext>
            </a:extLst>
          </p:cNvPr>
          <p:cNvGrpSpPr/>
          <p:nvPr/>
        </p:nvGrpSpPr>
        <p:grpSpPr>
          <a:xfrm>
            <a:off x="5566154" y="1233562"/>
            <a:ext cx="780570" cy="5170343"/>
            <a:chOff x="5593839" y="1235634"/>
            <a:chExt cx="780570" cy="5170343"/>
          </a:xfrm>
        </p:grpSpPr>
        <p:sp>
          <p:nvSpPr>
            <p:cNvPr id="12" name="Rectangle 11">
              <a:extLst>
                <a:ext uri="{FF2B5EF4-FFF2-40B4-BE49-F238E27FC236}">
                  <a16:creationId xmlns:a16="http://schemas.microsoft.com/office/drawing/2014/main" id="{E7D9AA1A-1E13-CF03-72F9-01ED2D743DD4}"/>
                </a:ext>
              </a:extLst>
            </p:cNvPr>
            <p:cNvSpPr/>
            <p:nvPr/>
          </p:nvSpPr>
          <p:spPr>
            <a:xfrm>
              <a:off x="5693856" y="2074307"/>
              <a:ext cx="456570" cy="1505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D3FCE4-3356-94FD-1AF9-D2062991460D}"/>
                </a:ext>
              </a:extLst>
            </p:cNvPr>
            <p:cNvSpPr/>
            <p:nvPr/>
          </p:nvSpPr>
          <p:spPr>
            <a:xfrm>
              <a:off x="5653546" y="3429000"/>
              <a:ext cx="456570" cy="1505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979363-FA20-5B3C-B125-4A9A45A8D91F}"/>
                </a:ext>
              </a:extLst>
            </p:cNvPr>
            <p:cNvSpPr/>
            <p:nvPr/>
          </p:nvSpPr>
          <p:spPr>
            <a:xfrm>
              <a:off x="5703381" y="4073642"/>
              <a:ext cx="456570" cy="1505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2D03942-9DAE-31A8-9D20-284807930A86}"/>
                </a:ext>
              </a:extLst>
            </p:cNvPr>
            <p:cNvSpPr/>
            <p:nvPr/>
          </p:nvSpPr>
          <p:spPr>
            <a:xfrm>
              <a:off x="5673767" y="4453559"/>
              <a:ext cx="456570" cy="1505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5EA2A47-53AF-0353-BDB8-7B7D7548DA39}"/>
                </a:ext>
              </a:extLst>
            </p:cNvPr>
            <p:cNvSpPr/>
            <p:nvPr/>
          </p:nvSpPr>
          <p:spPr>
            <a:xfrm>
              <a:off x="5693856" y="4752977"/>
              <a:ext cx="456570" cy="1505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4401B79-AFF9-34D8-DCC7-911FD84A8166}"/>
                </a:ext>
              </a:extLst>
            </p:cNvPr>
            <p:cNvSpPr/>
            <p:nvPr/>
          </p:nvSpPr>
          <p:spPr>
            <a:xfrm>
              <a:off x="5686016" y="5173293"/>
              <a:ext cx="456570" cy="1505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783421F-19FD-6FAD-0B47-C1037CDB620C}"/>
                </a:ext>
              </a:extLst>
            </p:cNvPr>
            <p:cNvSpPr/>
            <p:nvPr/>
          </p:nvSpPr>
          <p:spPr>
            <a:xfrm>
              <a:off x="5593839" y="1235634"/>
              <a:ext cx="780570" cy="1808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234BAA8-2817-E484-DD3F-6590723D776E}"/>
                </a:ext>
              </a:extLst>
            </p:cNvPr>
            <p:cNvSpPr/>
            <p:nvPr/>
          </p:nvSpPr>
          <p:spPr>
            <a:xfrm>
              <a:off x="5703381" y="5576097"/>
              <a:ext cx="456570" cy="1505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28B644-7C3A-2420-0762-344070C24F19}"/>
                </a:ext>
              </a:extLst>
            </p:cNvPr>
            <p:cNvSpPr/>
            <p:nvPr/>
          </p:nvSpPr>
          <p:spPr>
            <a:xfrm>
              <a:off x="5703381" y="6255432"/>
              <a:ext cx="456570" cy="1505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0315479-A87B-74EA-D9C0-0E2F1D818299}"/>
              </a:ext>
            </a:extLst>
          </p:cNvPr>
          <p:cNvSpPr txBox="1"/>
          <p:nvPr/>
        </p:nvSpPr>
        <p:spPr>
          <a:xfrm>
            <a:off x="5584310" y="1989179"/>
            <a:ext cx="800101" cy="369332"/>
          </a:xfrm>
          <a:prstGeom prst="rect">
            <a:avLst/>
          </a:prstGeom>
          <a:noFill/>
        </p:spPr>
        <p:txBody>
          <a:bodyPr wrap="square" rtlCol="0">
            <a:spAutoFit/>
          </a:bodyPr>
          <a:lstStyle/>
          <a:p>
            <a:r>
              <a:rPr lang="en-US" b="1" dirty="0"/>
              <a:t>2023</a:t>
            </a:r>
          </a:p>
        </p:txBody>
      </p:sp>
      <p:sp>
        <p:nvSpPr>
          <p:cNvPr id="21" name="TextBox 20">
            <a:extLst>
              <a:ext uri="{FF2B5EF4-FFF2-40B4-BE49-F238E27FC236}">
                <a16:creationId xmlns:a16="http://schemas.microsoft.com/office/drawing/2014/main" id="{16F2F9B4-70A9-9C95-80B8-409189EAEC98}"/>
              </a:ext>
            </a:extLst>
          </p:cNvPr>
          <p:cNvSpPr txBox="1"/>
          <p:nvPr/>
        </p:nvSpPr>
        <p:spPr>
          <a:xfrm>
            <a:off x="5585187" y="5464631"/>
            <a:ext cx="800101" cy="369332"/>
          </a:xfrm>
          <a:prstGeom prst="rect">
            <a:avLst/>
          </a:prstGeom>
          <a:noFill/>
        </p:spPr>
        <p:txBody>
          <a:bodyPr wrap="square" rtlCol="0">
            <a:spAutoFit/>
          </a:bodyPr>
          <a:lstStyle/>
          <a:p>
            <a:r>
              <a:rPr lang="en-US" b="1" dirty="0"/>
              <a:t>2014</a:t>
            </a:r>
          </a:p>
        </p:txBody>
      </p:sp>
      <p:sp>
        <p:nvSpPr>
          <p:cNvPr id="22" name="TextBox 21">
            <a:extLst>
              <a:ext uri="{FF2B5EF4-FFF2-40B4-BE49-F238E27FC236}">
                <a16:creationId xmlns:a16="http://schemas.microsoft.com/office/drawing/2014/main" id="{75BBE59C-FC9B-8F8E-EA86-7FBA787EA56E}"/>
              </a:ext>
            </a:extLst>
          </p:cNvPr>
          <p:cNvSpPr txBox="1"/>
          <p:nvPr/>
        </p:nvSpPr>
        <p:spPr>
          <a:xfrm>
            <a:off x="5584313" y="4346072"/>
            <a:ext cx="800101" cy="369332"/>
          </a:xfrm>
          <a:prstGeom prst="rect">
            <a:avLst/>
          </a:prstGeom>
          <a:noFill/>
        </p:spPr>
        <p:txBody>
          <a:bodyPr wrap="square" rtlCol="0">
            <a:spAutoFit/>
          </a:bodyPr>
          <a:lstStyle/>
          <a:p>
            <a:r>
              <a:rPr lang="en-US" b="1" dirty="0"/>
              <a:t>2020</a:t>
            </a:r>
          </a:p>
        </p:txBody>
      </p:sp>
      <p:sp>
        <p:nvSpPr>
          <p:cNvPr id="23" name="TextBox 22">
            <a:extLst>
              <a:ext uri="{FF2B5EF4-FFF2-40B4-BE49-F238E27FC236}">
                <a16:creationId xmlns:a16="http://schemas.microsoft.com/office/drawing/2014/main" id="{37EA8C5C-0433-2C3C-7594-BABC2685C276}"/>
              </a:ext>
            </a:extLst>
          </p:cNvPr>
          <p:cNvSpPr txBox="1"/>
          <p:nvPr/>
        </p:nvSpPr>
        <p:spPr>
          <a:xfrm>
            <a:off x="5594488" y="5077079"/>
            <a:ext cx="800101" cy="369332"/>
          </a:xfrm>
          <a:prstGeom prst="rect">
            <a:avLst/>
          </a:prstGeom>
          <a:noFill/>
        </p:spPr>
        <p:txBody>
          <a:bodyPr wrap="square" rtlCol="0">
            <a:spAutoFit/>
          </a:bodyPr>
          <a:lstStyle/>
          <a:p>
            <a:r>
              <a:rPr lang="en-US" b="1" dirty="0"/>
              <a:t>2015</a:t>
            </a:r>
          </a:p>
        </p:txBody>
      </p:sp>
      <p:sp>
        <p:nvSpPr>
          <p:cNvPr id="25" name="TextBox 24">
            <a:extLst>
              <a:ext uri="{FF2B5EF4-FFF2-40B4-BE49-F238E27FC236}">
                <a16:creationId xmlns:a16="http://schemas.microsoft.com/office/drawing/2014/main" id="{CEEFD81B-8712-95C0-BAD2-AAF0714B9E18}"/>
              </a:ext>
            </a:extLst>
          </p:cNvPr>
          <p:cNvSpPr txBox="1"/>
          <p:nvPr/>
        </p:nvSpPr>
        <p:spPr>
          <a:xfrm>
            <a:off x="5584312" y="4014643"/>
            <a:ext cx="800101" cy="369332"/>
          </a:xfrm>
          <a:prstGeom prst="rect">
            <a:avLst/>
          </a:prstGeom>
          <a:noFill/>
        </p:spPr>
        <p:txBody>
          <a:bodyPr wrap="square" rtlCol="0">
            <a:spAutoFit/>
          </a:bodyPr>
          <a:lstStyle/>
          <a:p>
            <a:r>
              <a:rPr lang="en-US" b="1" dirty="0"/>
              <a:t>2021</a:t>
            </a:r>
          </a:p>
        </p:txBody>
      </p:sp>
      <p:sp>
        <p:nvSpPr>
          <p:cNvPr id="26" name="TextBox 25">
            <a:extLst>
              <a:ext uri="{FF2B5EF4-FFF2-40B4-BE49-F238E27FC236}">
                <a16:creationId xmlns:a16="http://schemas.microsoft.com/office/drawing/2014/main" id="{AC857024-26C3-75E0-B081-6CB8711E57AA}"/>
              </a:ext>
            </a:extLst>
          </p:cNvPr>
          <p:cNvSpPr txBox="1"/>
          <p:nvPr/>
        </p:nvSpPr>
        <p:spPr>
          <a:xfrm>
            <a:off x="5584311" y="3298759"/>
            <a:ext cx="800101" cy="369332"/>
          </a:xfrm>
          <a:prstGeom prst="rect">
            <a:avLst/>
          </a:prstGeom>
          <a:noFill/>
        </p:spPr>
        <p:txBody>
          <a:bodyPr wrap="square" rtlCol="0">
            <a:spAutoFit/>
          </a:bodyPr>
          <a:lstStyle/>
          <a:p>
            <a:r>
              <a:rPr lang="en-US" b="1" dirty="0"/>
              <a:t>2022</a:t>
            </a:r>
          </a:p>
        </p:txBody>
      </p:sp>
      <p:sp>
        <p:nvSpPr>
          <p:cNvPr id="31" name="TextBox 30">
            <a:extLst>
              <a:ext uri="{FF2B5EF4-FFF2-40B4-BE49-F238E27FC236}">
                <a16:creationId xmlns:a16="http://schemas.microsoft.com/office/drawing/2014/main" id="{D90CD73F-27EF-464E-5E06-E8BC34046160}"/>
              </a:ext>
            </a:extLst>
          </p:cNvPr>
          <p:cNvSpPr txBox="1"/>
          <p:nvPr/>
        </p:nvSpPr>
        <p:spPr>
          <a:xfrm>
            <a:off x="5575676" y="4619933"/>
            <a:ext cx="800101" cy="369332"/>
          </a:xfrm>
          <a:prstGeom prst="rect">
            <a:avLst/>
          </a:prstGeom>
          <a:noFill/>
        </p:spPr>
        <p:txBody>
          <a:bodyPr wrap="square" rtlCol="0">
            <a:spAutoFit/>
          </a:bodyPr>
          <a:lstStyle/>
          <a:p>
            <a:r>
              <a:rPr lang="en-US" b="1" dirty="0"/>
              <a:t>2017</a:t>
            </a:r>
          </a:p>
        </p:txBody>
      </p:sp>
      <p:sp>
        <p:nvSpPr>
          <p:cNvPr id="24" name="TextBox 23">
            <a:extLst>
              <a:ext uri="{FF2B5EF4-FFF2-40B4-BE49-F238E27FC236}">
                <a16:creationId xmlns:a16="http://schemas.microsoft.com/office/drawing/2014/main" id="{BACD6621-241B-3EE0-3148-8547D19782A3}"/>
              </a:ext>
            </a:extLst>
          </p:cNvPr>
          <p:cNvSpPr txBox="1"/>
          <p:nvPr/>
        </p:nvSpPr>
        <p:spPr>
          <a:xfrm>
            <a:off x="5584314" y="6176955"/>
            <a:ext cx="800101" cy="369332"/>
          </a:xfrm>
          <a:prstGeom prst="rect">
            <a:avLst/>
          </a:prstGeom>
          <a:noFill/>
        </p:spPr>
        <p:txBody>
          <a:bodyPr wrap="square" rtlCol="0">
            <a:spAutoFit/>
          </a:bodyPr>
          <a:lstStyle/>
          <a:p>
            <a:r>
              <a:rPr lang="en-US" b="1" dirty="0"/>
              <a:t>2013</a:t>
            </a:r>
          </a:p>
        </p:txBody>
      </p:sp>
      <p:sp>
        <p:nvSpPr>
          <p:cNvPr id="32" name="TextBox 31">
            <a:extLst>
              <a:ext uri="{FF2B5EF4-FFF2-40B4-BE49-F238E27FC236}">
                <a16:creationId xmlns:a16="http://schemas.microsoft.com/office/drawing/2014/main" id="{5703D924-916D-09E7-023F-1F932E7C0DBA}"/>
              </a:ext>
            </a:extLst>
          </p:cNvPr>
          <p:cNvSpPr txBox="1"/>
          <p:nvPr/>
        </p:nvSpPr>
        <p:spPr>
          <a:xfrm>
            <a:off x="9050906" y="1266198"/>
            <a:ext cx="1962158" cy="451406"/>
          </a:xfrm>
          <a:prstGeom prst="rect">
            <a:avLst/>
          </a:prstGeom>
          <a:noFill/>
        </p:spPr>
        <p:txBody>
          <a:bodyPr wrap="square" rtlCol="0">
            <a:spAutoFit/>
          </a:bodyPr>
          <a:lstStyle/>
          <a:p>
            <a:pPr>
              <a:lnSpc>
                <a:spcPts val="1440"/>
              </a:lnSpc>
            </a:pPr>
            <a:r>
              <a:rPr lang="en-US" sz="1200" b="1" dirty="0"/>
              <a:t>India</a:t>
            </a:r>
          </a:p>
          <a:p>
            <a:pPr>
              <a:lnSpc>
                <a:spcPts val="1440"/>
              </a:lnSpc>
            </a:pPr>
            <a:r>
              <a:rPr lang="en-US" sz="1200" b="1" dirty="0"/>
              <a:t>Cambodia</a:t>
            </a:r>
          </a:p>
        </p:txBody>
      </p:sp>
      <p:sp>
        <p:nvSpPr>
          <p:cNvPr id="34" name="TextBox 33">
            <a:extLst>
              <a:ext uri="{FF2B5EF4-FFF2-40B4-BE49-F238E27FC236}">
                <a16:creationId xmlns:a16="http://schemas.microsoft.com/office/drawing/2014/main" id="{B321F6BC-E927-5FC9-2D2F-645833E5B5E9}"/>
              </a:ext>
            </a:extLst>
          </p:cNvPr>
          <p:cNvSpPr txBox="1"/>
          <p:nvPr/>
        </p:nvSpPr>
        <p:spPr>
          <a:xfrm>
            <a:off x="9053440" y="1589161"/>
            <a:ext cx="1589278" cy="271869"/>
          </a:xfrm>
          <a:prstGeom prst="rect">
            <a:avLst/>
          </a:prstGeom>
          <a:noFill/>
        </p:spPr>
        <p:txBody>
          <a:bodyPr wrap="square" rtlCol="0">
            <a:spAutoFit/>
          </a:bodyPr>
          <a:lstStyle/>
          <a:p>
            <a:pPr>
              <a:lnSpc>
                <a:spcPts val="1440"/>
              </a:lnSpc>
            </a:pPr>
            <a:r>
              <a:rPr lang="en-US" sz="1200" b="1" dirty="0"/>
              <a:t>United Arab Emirates</a:t>
            </a:r>
          </a:p>
        </p:txBody>
      </p:sp>
      <p:sp>
        <p:nvSpPr>
          <p:cNvPr id="35" name="TextBox 34">
            <a:extLst>
              <a:ext uri="{FF2B5EF4-FFF2-40B4-BE49-F238E27FC236}">
                <a16:creationId xmlns:a16="http://schemas.microsoft.com/office/drawing/2014/main" id="{095EC340-6C15-3815-41B3-CD83813D70B6}"/>
              </a:ext>
            </a:extLst>
          </p:cNvPr>
          <p:cNvSpPr txBox="1"/>
          <p:nvPr/>
        </p:nvSpPr>
        <p:spPr>
          <a:xfrm>
            <a:off x="9024988" y="1745259"/>
            <a:ext cx="1589278" cy="271869"/>
          </a:xfrm>
          <a:prstGeom prst="rect">
            <a:avLst/>
          </a:prstGeom>
          <a:noFill/>
        </p:spPr>
        <p:txBody>
          <a:bodyPr wrap="square" rtlCol="0">
            <a:spAutoFit/>
          </a:bodyPr>
          <a:lstStyle/>
          <a:p>
            <a:pPr>
              <a:lnSpc>
                <a:spcPts val="1440"/>
              </a:lnSpc>
            </a:pPr>
            <a:r>
              <a:rPr lang="en-US" sz="1200" b="1" dirty="0"/>
              <a:t>Azerbaijan</a:t>
            </a:r>
          </a:p>
        </p:txBody>
      </p:sp>
      <p:sp>
        <p:nvSpPr>
          <p:cNvPr id="36" name="TextBox 35">
            <a:extLst>
              <a:ext uri="{FF2B5EF4-FFF2-40B4-BE49-F238E27FC236}">
                <a16:creationId xmlns:a16="http://schemas.microsoft.com/office/drawing/2014/main" id="{D3BF8D66-3A6E-4EC7-B5B0-8E83A70D52FD}"/>
              </a:ext>
            </a:extLst>
          </p:cNvPr>
          <p:cNvSpPr txBox="1"/>
          <p:nvPr/>
        </p:nvSpPr>
        <p:spPr>
          <a:xfrm>
            <a:off x="9037889" y="1881193"/>
            <a:ext cx="1962158" cy="271869"/>
          </a:xfrm>
          <a:prstGeom prst="rect">
            <a:avLst/>
          </a:prstGeom>
          <a:noFill/>
        </p:spPr>
        <p:txBody>
          <a:bodyPr wrap="square" rtlCol="0">
            <a:spAutoFit/>
          </a:bodyPr>
          <a:lstStyle/>
          <a:p>
            <a:pPr>
              <a:lnSpc>
                <a:spcPts val="1440"/>
              </a:lnSpc>
            </a:pPr>
            <a:r>
              <a:rPr lang="en-US" sz="1200" b="1" dirty="0"/>
              <a:t>Georgia</a:t>
            </a:r>
          </a:p>
        </p:txBody>
      </p:sp>
      <p:sp>
        <p:nvSpPr>
          <p:cNvPr id="37" name="TextBox 36">
            <a:extLst>
              <a:ext uri="{FF2B5EF4-FFF2-40B4-BE49-F238E27FC236}">
                <a16:creationId xmlns:a16="http://schemas.microsoft.com/office/drawing/2014/main" id="{D5A7430E-3A5E-5F47-BB1F-1A96EEF1CF82}"/>
              </a:ext>
            </a:extLst>
          </p:cNvPr>
          <p:cNvSpPr txBox="1"/>
          <p:nvPr/>
        </p:nvSpPr>
        <p:spPr>
          <a:xfrm>
            <a:off x="9037889" y="2037290"/>
            <a:ext cx="1962158" cy="271869"/>
          </a:xfrm>
          <a:prstGeom prst="rect">
            <a:avLst/>
          </a:prstGeom>
          <a:noFill/>
        </p:spPr>
        <p:txBody>
          <a:bodyPr wrap="square" rtlCol="0">
            <a:spAutoFit/>
          </a:bodyPr>
          <a:lstStyle/>
          <a:p>
            <a:pPr>
              <a:lnSpc>
                <a:spcPts val="1440"/>
              </a:lnSpc>
            </a:pPr>
            <a:r>
              <a:rPr lang="en-US" sz="1200" b="1" dirty="0"/>
              <a:t>Moldova</a:t>
            </a:r>
          </a:p>
        </p:txBody>
      </p:sp>
      <p:sp>
        <p:nvSpPr>
          <p:cNvPr id="38" name="TextBox 37">
            <a:extLst>
              <a:ext uri="{FF2B5EF4-FFF2-40B4-BE49-F238E27FC236}">
                <a16:creationId xmlns:a16="http://schemas.microsoft.com/office/drawing/2014/main" id="{7CF11F5C-3298-F4A5-3EAB-41CC0DA5EDDB}"/>
              </a:ext>
            </a:extLst>
          </p:cNvPr>
          <p:cNvSpPr txBox="1"/>
          <p:nvPr/>
        </p:nvSpPr>
        <p:spPr>
          <a:xfrm>
            <a:off x="9053440" y="2196427"/>
            <a:ext cx="1962158" cy="271869"/>
          </a:xfrm>
          <a:prstGeom prst="rect">
            <a:avLst/>
          </a:prstGeom>
          <a:noFill/>
        </p:spPr>
        <p:txBody>
          <a:bodyPr wrap="square" rtlCol="0">
            <a:spAutoFit/>
          </a:bodyPr>
          <a:lstStyle/>
          <a:p>
            <a:pPr>
              <a:lnSpc>
                <a:spcPts val="1440"/>
              </a:lnSpc>
            </a:pPr>
            <a:r>
              <a:rPr lang="en-US" sz="1200" b="1" dirty="0"/>
              <a:t>Senegal</a:t>
            </a:r>
          </a:p>
        </p:txBody>
      </p:sp>
      <p:sp>
        <p:nvSpPr>
          <p:cNvPr id="39" name="TextBox 38">
            <a:extLst>
              <a:ext uri="{FF2B5EF4-FFF2-40B4-BE49-F238E27FC236}">
                <a16:creationId xmlns:a16="http://schemas.microsoft.com/office/drawing/2014/main" id="{468C7A49-1549-AF38-977B-BA336DF8B700}"/>
              </a:ext>
            </a:extLst>
          </p:cNvPr>
          <p:cNvSpPr txBox="1"/>
          <p:nvPr/>
        </p:nvSpPr>
        <p:spPr>
          <a:xfrm>
            <a:off x="9050906" y="2388166"/>
            <a:ext cx="1962158" cy="271869"/>
          </a:xfrm>
          <a:prstGeom prst="rect">
            <a:avLst/>
          </a:prstGeom>
          <a:noFill/>
        </p:spPr>
        <p:txBody>
          <a:bodyPr wrap="square" rtlCol="0">
            <a:spAutoFit/>
          </a:bodyPr>
          <a:lstStyle/>
          <a:p>
            <a:pPr>
              <a:lnSpc>
                <a:spcPts val="1440"/>
              </a:lnSpc>
            </a:pPr>
            <a:r>
              <a:rPr lang="en-US" sz="1200" b="1" dirty="0">
                <a:solidFill>
                  <a:srgbClr val="7030A0"/>
                </a:solidFill>
              </a:rPr>
              <a:t>Papua New Guinea</a:t>
            </a:r>
          </a:p>
        </p:txBody>
      </p:sp>
      <p:sp>
        <p:nvSpPr>
          <p:cNvPr id="40" name="TextBox 39">
            <a:extLst>
              <a:ext uri="{FF2B5EF4-FFF2-40B4-BE49-F238E27FC236}">
                <a16:creationId xmlns:a16="http://schemas.microsoft.com/office/drawing/2014/main" id="{52861CAE-8721-8A20-F4E0-2691F304890C}"/>
              </a:ext>
            </a:extLst>
          </p:cNvPr>
          <p:cNvSpPr txBox="1"/>
          <p:nvPr/>
        </p:nvSpPr>
        <p:spPr>
          <a:xfrm>
            <a:off x="9050906" y="2553913"/>
            <a:ext cx="1962158" cy="271869"/>
          </a:xfrm>
          <a:prstGeom prst="rect">
            <a:avLst/>
          </a:prstGeom>
          <a:noFill/>
        </p:spPr>
        <p:txBody>
          <a:bodyPr wrap="square" rtlCol="0">
            <a:spAutoFit/>
          </a:bodyPr>
          <a:lstStyle/>
          <a:p>
            <a:pPr>
              <a:lnSpc>
                <a:spcPts val="1440"/>
              </a:lnSpc>
            </a:pPr>
            <a:r>
              <a:rPr lang="en-US" sz="1200" b="1" dirty="0"/>
              <a:t>Sri Lanka</a:t>
            </a:r>
          </a:p>
        </p:txBody>
      </p:sp>
      <p:sp>
        <p:nvSpPr>
          <p:cNvPr id="42" name="TextBox 41">
            <a:extLst>
              <a:ext uri="{FF2B5EF4-FFF2-40B4-BE49-F238E27FC236}">
                <a16:creationId xmlns:a16="http://schemas.microsoft.com/office/drawing/2014/main" id="{EC76663A-69B3-AD1B-CDB1-37CA96BDFA65}"/>
              </a:ext>
            </a:extLst>
          </p:cNvPr>
          <p:cNvSpPr txBox="1"/>
          <p:nvPr/>
        </p:nvSpPr>
        <p:spPr>
          <a:xfrm>
            <a:off x="9024988" y="2692678"/>
            <a:ext cx="1962158" cy="271869"/>
          </a:xfrm>
          <a:prstGeom prst="rect">
            <a:avLst/>
          </a:prstGeom>
          <a:noFill/>
        </p:spPr>
        <p:txBody>
          <a:bodyPr wrap="square" rtlCol="0">
            <a:spAutoFit/>
          </a:bodyPr>
          <a:lstStyle/>
          <a:p>
            <a:pPr>
              <a:lnSpc>
                <a:spcPts val="1440"/>
              </a:lnSpc>
            </a:pPr>
            <a:r>
              <a:rPr lang="en-US" sz="1200" b="1" dirty="0"/>
              <a:t>Tunisia</a:t>
            </a:r>
          </a:p>
        </p:txBody>
      </p:sp>
      <p:sp>
        <p:nvSpPr>
          <p:cNvPr id="43" name="TextBox 42">
            <a:extLst>
              <a:ext uri="{FF2B5EF4-FFF2-40B4-BE49-F238E27FC236}">
                <a16:creationId xmlns:a16="http://schemas.microsoft.com/office/drawing/2014/main" id="{EAE65758-C1C6-9E95-AAC3-605402CE7072}"/>
              </a:ext>
            </a:extLst>
          </p:cNvPr>
          <p:cNvSpPr txBox="1"/>
          <p:nvPr/>
        </p:nvSpPr>
        <p:spPr>
          <a:xfrm>
            <a:off x="9050906" y="2815921"/>
            <a:ext cx="1962158" cy="271869"/>
          </a:xfrm>
          <a:prstGeom prst="rect">
            <a:avLst/>
          </a:prstGeom>
          <a:noFill/>
        </p:spPr>
        <p:txBody>
          <a:bodyPr wrap="square" rtlCol="0">
            <a:spAutoFit/>
          </a:bodyPr>
          <a:lstStyle/>
          <a:p>
            <a:pPr>
              <a:lnSpc>
                <a:spcPts val="1440"/>
              </a:lnSpc>
            </a:pPr>
            <a:r>
              <a:rPr lang="en-US" sz="1200" b="1" dirty="0"/>
              <a:t>Uzbekistan</a:t>
            </a:r>
          </a:p>
        </p:txBody>
      </p:sp>
      <p:sp>
        <p:nvSpPr>
          <p:cNvPr id="44" name="TextBox 43">
            <a:extLst>
              <a:ext uri="{FF2B5EF4-FFF2-40B4-BE49-F238E27FC236}">
                <a16:creationId xmlns:a16="http://schemas.microsoft.com/office/drawing/2014/main" id="{9237A5DA-555B-E9B5-60BD-71CB1A4BDCF0}"/>
              </a:ext>
            </a:extLst>
          </p:cNvPr>
          <p:cNvSpPr txBox="1"/>
          <p:nvPr/>
        </p:nvSpPr>
        <p:spPr>
          <a:xfrm>
            <a:off x="9037889" y="2926818"/>
            <a:ext cx="1962158" cy="271869"/>
          </a:xfrm>
          <a:prstGeom prst="rect">
            <a:avLst/>
          </a:prstGeom>
          <a:noFill/>
        </p:spPr>
        <p:txBody>
          <a:bodyPr wrap="square" rtlCol="0">
            <a:spAutoFit/>
          </a:bodyPr>
          <a:lstStyle/>
          <a:p>
            <a:pPr>
              <a:lnSpc>
                <a:spcPts val="1440"/>
              </a:lnSpc>
            </a:pPr>
            <a:r>
              <a:rPr lang="en-US" sz="1200" b="1" dirty="0"/>
              <a:t>Colombia</a:t>
            </a:r>
          </a:p>
        </p:txBody>
      </p:sp>
      <p:sp>
        <p:nvSpPr>
          <p:cNvPr id="45" name="TextBox 44">
            <a:extLst>
              <a:ext uri="{FF2B5EF4-FFF2-40B4-BE49-F238E27FC236}">
                <a16:creationId xmlns:a16="http://schemas.microsoft.com/office/drawing/2014/main" id="{D1CF0C9D-5957-F11C-C8A1-4E1C0E334AA3}"/>
              </a:ext>
            </a:extLst>
          </p:cNvPr>
          <p:cNvSpPr txBox="1"/>
          <p:nvPr/>
        </p:nvSpPr>
        <p:spPr>
          <a:xfrm>
            <a:off x="9033855" y="3055562"/>
            <a:ext cx="1962158" cy="271869"/>
          </a:xfrm>
          <a:prstGeom prst="rect">
            <a:avLst/>
          </a:prstGeom>
          <a:noFill/>
        </p:spPr>
        <p:txBody>
          <a:bodyPr wrap="square" rtlCol="0">
            <a:spAutoFit/>
          </a:bodyPr>
          <a:lstStyle/>
          <a:p>
            <a:pPr>
              <a:lnSpc>
                <a:spcPts val="1440"/>
              </a:lnSpc>
            </a:pPr>
            <a:r>
              <a:rPr lang="en-US" sz="1200" b="1" dirty="0"/>
              <a:t>Morocco</a:t>
            </a:r>
          </a:p>
        </p:txBody>
      </p:sp>
      <p:sp>
        <p:nvSpPr>
          <p:cNvPr id="46" name="TextBox 45">
            <a:extLst>
              <a:ext uri="{FF2B5EF4-FFF2-40B4-BE49-F238E27FC236}">
                <a16:creationId xmlns:a16="http://schemas.microsoft.com/office/drawing/2014/main" id="{D33D3249-AC5D-A0CE-F89E-FB16D187E765}"/>
              </a:ext>
            </a:extLst>
          </p:cNvPr>
          <p:cNvSpPr txBox="1"/>
          <p:nvPr/>
        </p:nvSpPr>
        <p:spPr>
          <a:xfrm>
            <a:off x="9037889" y="3216806"/>
            <a:ext cx="1962158" cy="271869"/>
          </a:xfrm>
          <a:prstGeom prst="rect">
            <a:avLst/>
          </a:prstGeom>
          <a:noFill/>
        </p:spPr>
        <p:txBody>
          <a:bodyPr wrap="square" rtlCol="0">
            <a:spAutoFit/>
          </a:bodyPr>
          <a:lstStyle/>
          <a:p>
            <a:pPr>
              <a:lnSpc>
                <a:spcPts val="1440"/>
              </a:lnSpc>
            </a:pPr>
            <a:r>
              <a:rPr lang="en-US" sz="1200" b="1" dirty="0"/>
              <a:t>Peru</a:t>
            </a:r>
          </a:p>
        </p:txBody>
      </p:sp>
      <p:sp>
        <p:nvSpPr>
          <p:cNvPr id="47" name="TextBox 46">
            <a:extLst>
              <a:ext uri="{FF2B5EF4-FFF2-40B4-BE49-F238E27FC236}">
                <a16:creationId xmlns:a16="http://schemas.microsoft.com/office/drawing/2014/main" id="{C4BA18E4-1AD7-24E7-D628-8C82E38569BD}"/>
              </a:ext>
            </a:extLst>
          </p:cNvPr>
          <p:cNvSpPr txBox="1"/>
          <p:nvPr/>
        </p:nvSpPr>
        <p:spPr>
          <a:xfrm>
            <a:off x="9037889" y="3387671"/>
            <a:ext cx="1962158" cy="271869"/>
          </a:xfrm>
          <a:prstGeom prst="rect">
            <a:avLst/>
          </a:prstGeom>
          <a:noFill/>
        </p:spPr>
        <p:txBody>
          <a:bodyPr wrap="square" rtlCol="0">
            <a:spAutoFit/>
          </a:bodyPr>
          <a:lstStyle/>
          <a:p>
            <a:pPr>
              <a:lnSpc>
                <a:spcPts val="1440"/>
              </a:lnSpc>
            </a:pPr>
            <a:r>
              <a:rPr lang="en-US" sz="1200" b="1" dirty="0"/>
              <a:t>Vietnam</a:t>
            </a:r>
          </a:p>
        </p:txBody>
      </p:sp>
      <p:sp>
        <p:nvSpPr>
          <p:cNvPr id="48" name="TextBox 47">
            <a:extLst>
              <a:ext uri="{FF2B5EF4-FFF2-40B4-BE49-F238E27FC236}">
                <a16:creationId xmlns:a16="http://schemas.microsoft.com/office/drawing/2014/main" id="{A8AB531C-D5D8-5BAE-722A-C736111D713A}"/>
              </a:ext>
            </a:extLst>
          </p:cNvPr>
          <p:cNvSpPr txBox="1"/>
          <p:nvPr/>
        </p:nvSpPr>
        <p:spPr>
          <a:xfrm>
            <a:off x="9040610" y="3549381"/>
            <a:ext cx="1962158" cy="271869"/>
          </a:xfrm>
          <a:prstGeom prst="rect">
            <a:avLst/>
          </a:prstGeom>
          <a:noFill/>
        </p:spPr>
        <p:txBody>
          <a:bodyPr wrap="square" rtlCol="0">
            <a:spAutoFit/>
          </a:bodyPr>
          <a:lstStyle/>
          <a:p>
            <a:pPr>
              <a:lnSpc>
                <a:spcPts val="1440"/>
              </a:lnSpc>
            </a:pPr>
            <a:r>
              <a:rPr lang="en-US" sz="1200" b="1" dirty="0">
                <a:solidFill>
                  <a:srgbClr val="7030A0"/>
                </a:solidFill>
              </a:rPr>
              <a:t>Dominican Republic</a:t>
            </a:r>
          </a:p>
        </p:txBody>
      </p:sp>
      <p:sp>
        <p:nvSpPr>
          <p:cNvPr id="49" name="TextBox 48">
            <a:extLst>
              <a:ext uri="{FF2B5EF4-FFF2-40B4-BE49-F238E27FC236}">
                <a16:creationId xmlns:a16="http://schemas.microsoft.com/office/drawing/2014/main" id="{685F3C87-080B-760C-E224-D5CD5F78F1CE}"/>
              </a:ext>
            </a:extLst>
          </p:cNvPr>
          <p:cNvSpPr txBox="1"/>
          <p:nvPr/>
        </p:nvSpPr>
        <p:spPr>
          <a:xfrm>
            <a:off x="9040610" y="3671644"/>
            <a:ext cx="1962158" cy="271869"/>
          </a:xfrm>
          <a:prstGeom prst="rect">
            <a:avLst/>
          </a:prstGeom>
          <a:noFill/>
        </p:spPr>
        <p:txBody>
          <a:bodyPr wrap="square" rtlCol="0">
            <a:spAutoFit/>
          </a:bodyPr>
          <a:lstStyle/>
          <a:p>
            <a:pPr>
              <a:lnSpc>
                <a:spcPts val="1440"/>
              </a:lnSpc>
            </a:pPr>
            <a:r>
              <a:rPr lang="en-US" sz="1200" b="1" dirty="0"/>
              <a:t>Nepal</a:t>
            </a:r>
          </a:p>
        </p:txBody>
      </p:sp>
      <p:sp>
        <p:nvSpPr>
          <p:cNvPr id="50" name="TextBox 49">
            <a:extLst>
              <a:ext uri="{FF2B5EF4-FFF2-40B4-BE49-F238E27FC236}">
                <a16:creationId xmlns:a16="http://schemas.microsoft.com/office/drawing/2014/main" id="{0159F1FE-5771-D136-E13B-242CE6E691EA}"/>
              </a:ext>
            </a:extLst>
          </p:cNvPr>
          <p:cNvSpPr txBox="1"/>
          <p:nvPr/>
        </p:nvSpPr>
        <p:spPr>
          <a:xfrm>
            <a:off x="9050906" y="3785613"/>
            <a:ext cx="1962158" cy="271869"/>
          </a:xfrm>
          <a:prstGeom prst="rect">
            <a:avLst/>
          </a:prstGeom>
          <a:noFill/>
        </p:spPr>
        <p:txBody>
          <a:bodyPr wrap="square" rtlCol="0">
            <a:spAutoFit/>
          </a:bodyPr>
          <a:lstStyle/>
          <a:p>
            <a:pPr>
              <a:lnSpc>
                <a:spcPts val="1440"/>
              </a:lnSpc>
            </a:pPr>
            <a:r>
              <a:rPr lang="en-US" sz="1200" b="1" dirty="0"/>
              <a:t>Malawi</a:t>
            </a:r>
          </a:p>
        </p:txBody>
      </p:sp>
      <p:sp>
        <p:nvSpPr>
          <p:cNvPr id="51" name="TextBox 50">
            <a:extLst>
              <a:ext uri="{FF2B5EF4-FFF2-40B4-BE49-F238E27FC236}">
                <a16:creationId xmlns:a16="http://schemas.microsoft.com/office/drawing/2014/main" id="{DFD78816-FF91-F332-9671-8B513E4807D5}"/>
              </a:ext>
            </a:extLst>
          </p:cNvPr>
          <p:cNvSpPr txBox="1"/>
          <p:nvPr/>
        </p:nvSpPr>
        <p:spPr>
          <a:xfrm>
            <a:off x="9024988" y="3931250"/>
            <a:ext cx="1962158" cy="271869"/>
          </a:xfrm>
          <a:prstGeom prst="rect">
            <a:avLst/>
          </a:prstGeom>
          <a:noFill/>
        </p:spPr>
        <p:txBody>
          <a:bodyPr wrap="square" rtlCol="0">
            <a:spAutoFit/>
          </a:bodyPr>
          <a:lstStyle/>
          <a:p>
            <a:pPr>
              <a:lnSpc>
                <a:spcPts val="1440"/>
              </a:lnSpc>
            </a:pPr>
            <a:r>
              <a:rPr lang="en-US" sz="1200" b="1" dirty="0"/>
              <a:t>Thailand</a:t>
            </a:r>
          </a:p>
        </p:txBody>
      </p:sp>
      <p:sp>
        <p:nvSpPr>
          <p:cNvPr id="52" name="TextBox 51">
            <a:extLst>
              <a:ext uri="{FF2B5EF4-FFF2-40B4-BE49-F238E27FC236}">
                <a16:creationId xmlns:a16="http://schemas.microsoft.com/office/drawing/2014/main" id="{99F9454F-E7FA-7B9F-50AE-22ABF40167C1}"/>
              </a:ext>
            </a:extLst>
          </p:cNvPr>
          <p:cNvSpPr txBox="1"/>
          <p:nvPr/>
        </p:nvSpPr>
        <p:spPr>
          <a:xfrm>
            <a:off x="9024988" y="4056976"/>
            <a:ext cx="1962158" cy="271869"/>
          </a:xfrm>
          <a:prstGeom prst="rect">
            <a:avLst/>
          </a:prstGeom>
          <a:noFill/>
        </p:spPr>
        <p:txBody>
          <a:bodyPr wrap="square" rtlCol="0">
            <a:spAutoFit/>
          </a:bodyPr>
          <a:lstStyle/>
          <a:p>
            <a:pPr>
              <a:lnSpc>
                <a:spcPts val="1440"/>
              </a:lnSpc>
            </a:pPr>
            <a:r>
              <a:rPr lang="en-US" sz="1200" b="1" dirty="0"/>
              <a:t>Ukraine</a:t>
            </a:r>
          </a:p>
        </p:txBody>
      </p:sp>
      <p:sp>
        <p:nvSpPr>
          <p:cNvPr id="53" name="TextBox 52">
            <a:extLst>
              <a:ext uri="{FF2B5EF4-FFF2-40B4-BE49-F238E27FC236}">
                <a16:creationId xmlns:a16="http://schemas.microsoft.com/office/drawing/2014/main" id="{5E1928B6-9177-663D-807F-32AE11F1E1DB}"/>
              </a:ext>
            </a:extLst>
          </p:cNvPr>
          <p:cNvSpPr txBox="1"/>
          <p:nvPr/>
        </p:nvSpPr>
        <p:spPr>
          <a:xfrm>
            <a:off x="9042492" y="4192910"/>
            <a:ext cx="1962158" cy="271869"/>
          </a:xfrm>
          <a:prstGeom prst="rect">
            <a:avLst/>
          </a:prstGeom>
          <a:noFill/>
        </p:spPr>
        <p:txBody>
          <a:bodyPr wrap="square" rtlCol="0">
            <a:spAutoFit/>
          </a:bodyPr>
          <a:lstStyle/>
          <a:p>
            <a:pPr>
              <a:lnSpc>
                <a:spcPts val="1440"/>
              </a:lnSpc>
            </a:pPr>
            <a:r>
              <a:rPr lang="en-US" sz="1200" b="1" dirty="0"/>
              <a:t>Uruguay</a:t>
            </a:r>
          </a:p>
        </p:txBody>
      </p:sp>
      <p:sp>
        <p:nvSpPr>
          <p:cNvPr id="54" name="TextBox 53">
            <a:extLst>
              <a:ext uri="{FF2B5EF4-FFF2-40B4-BE49-F238E27FC236}">
                <a16:creationId xmlns:a16="http://schemas.microsoft.com/office/drawing/2014/main" id="{592F943F-6246-20D3-F83A-8CA14C1AD964}"/>
              </a:ext>
            </a:extLst>
          </p:cNvPr>
          <p:cNvSpPr txBox="1"/>
          <p:nvPr/>
        </p:nvSpPr>
        <p:spPr>
          <a:xfrm>
            <a:off x="9042492" y="4324969"/>
            <a:ext cx="1962158" cy="271869"/>
          </a:xfrm>
          <a:prstGeom prst="rect">
            <a:avLst/>
          </a:prstGeom>
          <a:noFill/>
        </p:spPr>
        <p:txBody>
          <a:bodyPr wrap="square" rtlCol="0">
            <a:spAutoFit/>
          </a:bodyPr>
          <a:lstStyle/>
          <a:p>
            <a:pPr>
              <a:lnSpc>
                <a:spcPts val="1440"/>
              </a:lnSpc>
            </a:pPr>
            <a:r>
              <a:rPr lang="en-US" sz="1200" b="1" dirty="0">
                <a:solidFill>
                  <a:srgbClr val="7030A0"/>
                </a:solidFill>
              </a:rPr>
              <a:t>Fiji</a:t>
            </a:r>
          </a:p>
        </p:txBody>
      </p:sp>
      <p:sp>
        <p:nvSpPr>
          <p:cNvPr id="55" name="TextBox 54">
            <a:extLst>
              <a:ext uri="{FF2B5EF4-FFF2-40B4-BE49-F238E27FC236}">
                <a16:creationId xmlns:a16="http://schemas.microsoft.com/office/drawing/2014/main" id="{9C87FD24-27CB-838B-1231-751BF65E0E85}"/>
              </a:ext>
            </a:extLst>
          </p:cNvPr>
          <p:cNvSpPr txBox="1"/>
          <p:nvPr/>
        </p:nvSpPr>
        <p:spPr>
          <a:xfrm>
            <a:off x="9033855" y="4454066"/>
            <a:ext cx="1962158" cy="271869"/>
          </a:xfrm>
          <a:prstGeom prst="rect">
            <a:avLst/>
          </a:prstGeom>
          <a:noFill/>
        </p:spPr>
        <p:txBody>
          <a:bodyPr wrap="square" rtlCol="0">
            <a:spAutoFit/>
          </a:bodyPr>
          <a:lstStyle/>
          <a:p>
            <a:pPr>
              <a:lnSpc>
                <a:spcPts val="1440"/>
              </a:lnSpc>
            </a:pPr>
            <a:r>
              <a:rPr lang="en-US" sz="1200" b="1" dirty="0"/>
              <a:t>Ghana</a:t>
            </a:r>
          </a:p>
        </p:txBody>
      </p:sp>
      <p:sp>
        <p:nvSpPr>
          <p:cNvPr id="56" name="TextBox 55">
            <a:extLst>
              <a:ext uri="{FF2B5EF4-FFF2-40B4-BE49-F238E27FC236}">
                <a16:creationId xmlns:a16="http://schemas.microsoft.com/office/drawing/2014/main" id="{7C0C7B9E-0A34-0B3C-6245-CC59002211C1}"/>
              </a:ext>
            </a:extLst>
          </p:cNvPr>
          <p:cNvSpPr txBox="1"/>
          <p:nvPr/>
        </p:nvSpPr>
        <p:spPr>
          <a:xfrm>
            <a:off x="9034513" y="4567631"/>
            <a:ext cx="1962158" cy="271869"/>
          </a:xfrm>
          <a:prstGeom prst="rect">
            <a:avLst/>
          </a:prstGeom>
          <a:noFill/>
        </p:spPr>
        <p:txBody>
          <a:bodyPr wrap="square" rtlCol="0">
            <a:spAutoFit/>
          </a:bodyPr>
          <a:lstStyle/>
          <a:p>
            <a:pPr>
              <a:lnSpc>
                <a:spcPts val="1440"/>
              </a:lnSpc>
            </a:pPr>
            <a:r>
              <a:rPr lang="en-US" sz="1200" b="1" dirty="0">
                <a:solidFill>
                  <a:srgbClr val="7030A0"/>
                </a:solidFill>
              </a:rPr>
              <a:t>Dominica</a:t>
            </a:r>
          </a:p>
        </p:txBody>
      </p:sp>
      <p:sp>
        <p:nvSpPr>
          <p:cNvPr id="57" name="TextBox 56">
            <a:extLst>
              <a:ext uri="{FF2B5EF4-FFF2-40B4-BE49-F238E27FC236}">
                <a16:creationId xmlns:a16="http://schemas.microsoft.com/office/drawing/2014/main" id="{3370249A-146E-D58F-0DFA-5A8691CD0936}"/>
              </a:ext>
            </a:extLst>
          </p:cNvPr>
          <p:cNvSpPr txBox="1"/>
          <p:nvPr/>
        </p:nvSpPr>
        <p:spPr>
          <a:xfrm>
            <a:off x="9042492" y="4666128"/>
            <a:ext cx="1962158" cy="271869"/>
          </a:xfrm>
          <a:prstGeom prst="rect">
            <a:avLst/>
          </a:prstGeom>
          <a:noFill/>
        </p:spPr>
        <p:txBody>
          <a:bodyPr wrap="square" rtlCol="0">
            <a:spAutoFit/>
          </a:bodyPr>
          <a:lstStyle/>
          <a:p>
            <a:pPr>
              <a:lnSpc>
                <a:spcPts val="1440"/>
              </a:lnSpc>
            </a:pPr>
            <a:r>
              <a:rPr lang="en-US" sz="1200" b="1" dirty="0">
                <a:solidFill>
                  <a:srgbClr val="7030A0"/>
                </a:solidFill>
              </a:rPr>
              <a:t>Vanuatu</a:t>
            </a:r>
          </a:p>
        </p:txBody>
      </p:sp>
      <p:sp>
        <p:nvSpPr>
          <p:cNvPr id="58" name="TextBox 57">
            <a:extLst>
              <a:ext uri="{FF2B5EF4-FFF2-40B4-BE49-F238E27FC236}">
                <a16:creationId xmlns:a16="http://schemas.microsoft.com/office/drawing/2014/main" id="{D88660C8-C9E6-0332-00BF-4EAA654288DC}"/>
              </a:ext>
            </a:extLst>
          </p:cNvPr>
          <p:cNvSpPr txBox="1"/>
          <p:nvPr/>
        </p:nvSpPr>
        <p:spPr>
          <a:xfrm>
            <a:off x="9043372" y="4795817"/>
            <a:ext cx="1962158" cy="271869"/>
          </a:xfrm>
          <a:prstGeom prst="rect">
            <a:avLst/>
          </a:prstGeom>
          <a:noFill/>
        </p:spPr>
        <p:txBody>
          <a:bodyPr wrap="square" rtlCol="0">
            <a:spAutoFit/>
          </a:bodyPr>
          <a:lstStyle/>
          <a:p>
            <a:pPr>
              <a:lnSpc>
                <a:spcPts val="1440"/>
              </a:lnSpc>
            </a:pPr>
            <a:r>
              <a:rPr lang="en-US" sz="1200" b="1" dirty="0">
                <a:solidFill>
                  <a:srgbClr val="7030A0"/>
                </a:solidFill>
              </a:rPr>
              <a:t>Philippines</a:t>
            </a:r>
          </a:p>
        </p:txBody>
      </p:sp>
      <p:sp>
        <p:nvSpPr>
          <p:cNvPr id="59" name="TextBox 58">
            <a:extLst>
              <a:ext uri="{FF2B5EF4-FFF2-40B4-BE49-F238E27FC236}">
                <a16:creationId xmlns:a16="http://schemas.microsoft.com/office/drawing/2014/main" id="{AE5AEAD0-C0E5-8BFF-BDD0-4A637AE8470D}"/>
              </a:ext>
            </a:extLst>
          </p:cNvPr>
          <p:cNvSpPr txBox="1"/>
          <p:nvPr/>
        </p:nvSpPr>
        <p:spPr>
          <a:xfrm>
            <a:off x="9043885" y="4921456"/>
            <a:ext cx="1962158" cy="271869"/>
          </a:xfrm>
          <a:prstGeom prst="rect">
            <a:avLst/>
          </a:prstGeom>
          <a:noFill/>
        </p:spPr>
        <p:txBody>
          <a:bodyPr wrap="square" rtlCol="0">
            <a:spAutoFit/>
          </a:bodyPr>
          <a:lstStyle/>
          <a:p>
            <a:pPr>
              <a:lnSpc>
                <a:spcPts val="1440"/>
              </a:lnSpc>
            </a:pPr>
            <a:r>
              <a:rPr lang="en-US" sz="1200" b="1" dirty="0"/>
              <a:t>Chile</a:t>
            </a:r>
          </a:p>
        </p:txBody>
      </p:sp>
      <p:sp>
        <p:nvSpPr>
          <p:cNvPr id="60" name="TextBox 59">
            <a:extLst>
              <a:ext uri="{FF2B5EF4-FFF2-40B4-BE49-F238E27FC236}">
                <a16:creationId xmlns:a16="http://schemas.microsoft.com/office/drawing/2014/main" id="{2E486A3C-778A-5689-1FED-875D0EAA056D}"/>
              </a:ext>
            </a:extLst>
          </p:cNvPr>
          <p:cNvSpPr txBox="1"/>
          <p:nvPr/>
        </p:nvSpPr>
        <p:spPr>
          <a:xfrm>
            <a:off x="9044038" y="5034901"/>
            <a:ext cx="1962158" cy="271869"/>
          </a:xfrm>
          <a:prstGeom prst="rect">
            <a:avLst/>
          </a:prstGeom>
          <a:noFill/>
        </p:spPr>
        <p:txBody>
          <a:bodyPr wrap="square" rtlCol="0">
            <a:spAutoFit/>
          </a:bodyPr>
          <a:lstStyle/>
          <a:p>
            <a:pPr>
              <a:lnSpc>
                <a:spcPts val="1440"/>
              </a:lnSpc>
            </a:pPr>
            <a:r>
              <a:rPr lang="en-US" sz="1200" b="1" dirty="0"/>
              <a:t>Myanmar</a:t>
            </a:r>
          </a:p>
        </p:txBody>
      </p:sp>
      <p:sp>
        <p:nvSpPr>
          <p:cNvPr id="61" name="TextBox 60">
            <a:extLst>
              <a:ext uri="{FF2B5EF4-FFF2-40B4-BE49-F238E27FC236}">
                <a16:creationId xmlns:a16="http://schemas.microsoft.com/office/drawing/2014/main" id="{EF141F00-F635-7E3B-AE1C-D3F0BCF87E02}"/>
              </a:ext>
            </a:extLst>
          </p:cNvPr>
          <p:cNvSpPr txBox="1"/>
          <p:nvPr/>
        </p:nvSpPr>
        <p:spPr>
          <a:xfrm>
            <a:off x="9024988" y="5169825"/>
            <a:ext cx="1962158" cy="271869"/>
          </a:xfrm>
          <a:prstGeom prst="rect">
            <a:avLst/>
          </a:prstGeom>
          <a:noFill/>
        </p:spPr>
        <p:txBody>
          <a:bodyPr wrap="square" rtlCol="0">
            <a:spAutoFit/>
          </a:bodyPr>
          <a:lstStyle/>
          <a:p>
            <a:pPr>
              <a:lnSpc>
                <a:spcPts val="1440"/>
              </a:lnSpc>
            </a:pPr>
            <a:r>
              <a:rPr lang="en-US" sz="1200" b="1" dirty="0">
                <a:solidFill>
                  <a:srgbClr val="FF0000"/>
                </a:solidFill>
              </a:rPr>
              <a:t>Saudi Arabia</a:t>
            </a:r>
          </a:p>
        </p:txBody>
      </p:sp>
      <p:sp>
        <p:nvSpPr>
          <p:cNvPr id="62" name="TextBox 61">
            <a:extLst>
              <a:ext uri="{FF2B5EF4-FFF2-40B4-BE49-F238E27FC236}">
                <a16:creationId xmlns:a16="http://schemas.microsoft.com/office/drawing/2014/main" id="{9435CE01-0CDD-58E2-61D5-AE9227915D1D}"/>
              </a:ext>
            </a:extLst>
          </p:cNvPr>
          <p:cNvSpPr txBox="1"/>
          <p:nvPr/>
        </p:nvSpPr>
        <p:spPr>
          <a:xfrm>
            <a:off x="9033855" y="5290229"/>
            <a:ext cx="1962158" cy="271869"/>
          </a:xfrm>
          <a:prstGeom prst="rect">
            <a:avLst/>
          </a:prstGeom>
          <a:noFill/>
        </p:spPr>
        <p:txBody>
          <a:bodyPr wrap="square" rtlCol="0">
            <a:spAutoFit/>
          </a:bodyPr>
          <a:lstStyle/>
          <a:p>
            <a:pPr>
              <a:lnSpc>
                <a:spcPts val="1440"/>
              </a:lnSpc>
            </a:pPr>
            <a:r>
              <a:rPr lang="en-US" sz="1200" b="1" dirty="0"/>
              <a:t>Mexico</a:t>
            </a:r>
          </a:p>
        </p:txBody>
      </p:sp>
      <p:sp>
        <p:nvSpPr>
          <p:cNvPr id="63" name="TextBox 62">
            <a:extLst>
              <a:ext uri="{FF2B5EF4-FFF2-40B4-BE49-F238E27FC236}">
                <a16:creationId xmlns:a16="http://schemas.microsoft.com/office/drawing/2014/main" id="{500480F0-9CA2-821A-F43A-35911F5FDDC9}"/>
              </a:ext>
            </a:extLst>
          </p:cNvPr>
          <p:cNvSpPr txBox="1"/>
          <p:nvPr/>
        </p:nvSpPr>
        <p:spPr>
          <a:xfrm>
            <a:off x="9042492" y="5434970"/>
            <a:ext cx="1962158" cy="271869"/>
          </a:xfrm>
          <a:prstGeom prst="rect">
            <a:avLst/>
          </a:prstGeom>
          <a:noFill/>
        </p:spPr>
        <p:txBody>
          <a:bodyPr wrap="square" rtlCol="0">
            <a:spAutoFit/>
          </a:bodyPr>
          <a:lstStyle/>
          <a:p>
            <a:pPr>
              <a:lnSpc>
                <a:spcPts val="1440"/>
              </a:lnSpc>
            </a:pPr>
            <a:r>
              <a:rPr lang="en-US" sz="1200" b="1" dirty="0">
                <a:solidFill>
                  <a:srgbClr val="7030A0"/>
                </a:solidFill>
              </a:rPr>
              <a:t>Palau</a:t>
            </a:r>
          </a:p>
        </p:txBody>
      </p:sp>
      <p:sp>
        <p:nvSpPr>
          <p:cNvPr id="64" name="TextBox 63">
            <a:extLst>
              <a:ext uri="{FF2B5EF4-FFF2-40B4-BE49-F238E27FC236}">
                <a16:creationId xmlns:a16="http://schemas.microsoft.com/office/drawing/2014/main" id="{CD48C2C4-8357-6B23-98D9-48B682958594}"/>
              </a:ext>
            </a:extLst>
          </p:cNvPr>
          <p:cNvSpPr txBox="1"/>
          <p:nvPr/>
        </p:nvSpPr>
        <p:spPr>
          <a:xfrm>
            <a:off x="9024988" y="5567419"/>
            <a:ext cx="1962158" cy="271869"/>
          </a:xfrm>
          <a:prstGeom prst="rect">
            <a:avLst/>
          </a:prstGeom>
          <a:noFill/>
        </p:spPr>
        <p:txBody>
          <a:bodyPr wrap="square" rtlCol="0">
            <a:spAutoFit/>
          </a:bodyPr>
          <a:lstStyle/>
          <a:p>
            <a:pPr>
              <a:lnSpc>
                <a:spcPts val="1440"/>
              </a:lnSpc>
            </a:pPr>
            <a:r>
              <a:rPr lang="en-US" sz="1200" b="1" dirty="0"/>
              <a:t>Bangladesh</a:t>
            </a:r>
          </a:p>
        </p:txBody>
      </p:sp>
      <p:sp>
        <p:nvSpPr>
          <p:cNvPr id="65" name="TextBox 64">
            <a:extLst>
              <a:ext uri="{FF2B5EF4-FFF2-40B4-BE49-F238E27FC236}">
                <a16:creationId xmlns:a16="http://schemas.microsoft.com/office/drawing/2014/main" id="{EA80ADE8-4065-40F1-F89C-3C1482D93B66}"/>
              </a:ext>
            </a:extLst>
          </p:cNvPr>
          <p:cNvSpPr txBox="1"/>
          <p:nvPr/>
        </p:nvSpPr>
        <p:spPr>
          <a:xfrm>
            <a:off x="9024988" y="5712160"/>
            <a:ext cx="1962158" cy="271869"/>
          </a:xfrm>
          <a:prstGeom prst="rect">
            <a:avLst/>
          </a:prstGeom>
          <a:noFill/>
        </p:spPr>
        <p:txBody>
          <a:bodyPr wrap="square" rtlCol="0">
            <a:spAutoFit/>
          </a:bodyPr>
          <a:lstStyle/>
          <a:p>
            <a:pPr>
              <a:lnSpc>
                <a:spcPts val="1440"/>
              </a:lnSpc>
            </a:pPr>
            <a:r>
              <a:rPr lang="en-US" sz="1200" b="1" dirty="0"/>
              <a:t>Costa Rica</a:t>
            </a:r>
          </a:p>
        </p:txBody>
      </p:sp>
      <p:sp>
        <p:nvSpPr>
          <p:cNvPr id="66" name="TextBox 65">
            <a:extLst>
              <a:ext uri="{FF2B5EF4-FFF2-40B4-BE49-F238E27FC236}">
                <a16:creationId xmlns:a16="http://schemas.microsoft.com/office/drawing/2014/main" id="{2333C95C-E833-519B-1BF3-4628488F151C}"/>
              </a:ext>
            </a:extLst>
          </p:cNvPr>
          <p:cNvSpPr txBox="1"/>
          <p:nvPr/>
        </p:nvSpPr>
        <p:spPr>
          <a:xfrm>
            <a:off x="9050906" y="5856234"/>
            <a:ext cx="1962158" cy="271869"/>
          </a:xfrm>
          <a:prstGeom prst="rect">
            <a:avLst/>
          </a:prstGeom>
          <a:noFill/>
        </p:spPr>
        <p:txBody>
          <a:bodyPr wrap="square" rtlCol="0">
            <a:spAutoFit/>
          </a:bodyPr>
          <a:lstStyle/>
          <a:p>
            <a:pPr>
              <a:lnSpc>
                <a:spcPts val="1440"/>
              </a:lnSpc>
            </a:pPr>
            <a:r>
              <a:rPr lang="en-US" sz="1200" b="1" dirty="0"/>
              <a:t>Ethiopia</a:t>
            </a:r>
          </a:p>
        </p:txBody>
      </p:sp>
      <p:sp>
        <p:nvSpPr>
          <p:cNvPr id="67" name="TextBox 66">
            <a:extLst>
              <a:ext uri="{FF2B5EF4-FFF2-40B4-BE49-F238E27FC236}">
                <a16:creationId xmlns:a16="http://schemas.microsoft.com/office/drawing/2014/main" id="{CE536660-DC95-E6C7-A098-666041700766}"/>
              </a:ext>
            </a:extLst>
          </p:cNvPr>
          <p:cNvSpPr txBox="1"/>
          <p:nvPr/>
        </p:nvSpPr>
        <p:spPr>
          <a:xfrm>
            <a:off x="9033855" y="6020411"/>
            <a:ext cx="1962158" cy="271869"/>
          </a:xfrm>
          <a:prstGeom prst="rect">
            <a:avLst/>
          </a:prstGeom>
          <a:noFill/>
        </p:spPr>
        <p:txBody>
          <a:bodyPr wrap="square" rtlCol="0">
            <a:spAutoFit/>
          </a:bodyPr>
          <a:lstStyle/>
          <a:p>
            <a:pPr>
              <a:lnSpc>
                <a:spcPts val="1440"/>
              </a:lnSpc>
            </a:pPr>
            <a:r>
              <a:rPr lang="en-US" sz="1200" b="1" dirty="0">
                <a:solidFill>
                  <a:srgbClr val="7030A0"/>
                </a:solidFill>
              </a:rPr>
              <a:t>Indonesia</a:t>
            </a:r>
          </a:p>
        </p:txBody>
      </p:sp>
      <p:sp>
        <p:nvSpPr>
          <p:cNvPr id="68" name="TextBox 67">
            <a:extLst>
              <a:ext uri="{FF2B5EF4-FFF2-40B4-BE49-F238E27FC236}">
                <a16:creationId xmlns:a16="http://schemas.microsoft.com/office/drawing/2014/main" id="{1E0E410D-6284-DBFF-1A3E-45F47380662C}"/>
              </a:ext>
            </a:extLst>
          </p:cNvPr>
          <p:cNvSpPr txBox="1"/>
          <p:nvPr/>
        </p:nvSpPr>
        <p:spPr>
          <a:xfrm>
            <a:off x="9042492" y="6191355"/>
            <a:ext cx="1962158" cy="271869"/>
          </a:xfrm>
          <a:prstGeom prst="rect">
            <a:avLst/>
          </a:prstGeom>
          <a:noFill/>
        </p:spPr>
        <p:txBody>
          <a:bodyPr wrap="square" rtlCol="0">
            <a:spAutoFit/>
          </a:bodyPr>
          <a:lstStyle/>
          <a:p>
            <a:pPr>
              <a:lnSpc>
                <a:spcPts val="1440"/>
              </a:lnSpc>
            </a:pPr>
            <a:r>
              <a:rPr lang="en-US" sz="1200" b="1" dirty="0"/>
              <a:t>Kenya</a:t>
            </a:r>
          </a:p>
        </p:txBody>
      </p:sp>
      <p:sp>
        <p:nvSpPr>
          <p:cNvPr id="69" name="TextBox 68">
            <a:extLst>
              <a:ext uri="{FF2B5EF4-FFF2-40B4-BE49-F238E27FC236}">
                <a16:creationId xmlns:a16="http://schemas.microsoft.com/office/drawing/2014/main" id="{52F92BFE-4EB2-F031-F8FE-8E7BB624235D}"/>
              </a:ext>
            </a:extLst>
          </p:cNvPr>
          <p:cNvSpPr txBox="1"/>
          <p:nvPr/>
        </p:nvSpPr>
        <p:spPr>
          <a:xfrm>
            <a:off x="9039758" y="6336720"/>
            <a:ext cx="1962158" cy="271869"/>
          </a:xfrm>
          <a:prstGeom prst="rect">
            <a:avLst/>
          </a:prstGeom>
          <a:noFill/>
        </p:spPr>
        <p:txBody>
          <a:bodyPr wrap="square" rtlCol="0">
            <a:spAutoFit/>
          </a:bodyPr>
          <a:lstStyle/>
          <a:p>
            <a:pPr>
              <a:lnSpc>
                <a:spcPts val="1440"/>
              </a:lnSpc>
            </a:pPr>
            <a:r>
              <a:rPr lang="en-US" sz="1200" b="1" dirty="0"/>
              <a:t>Lao PDR</a:t>
            </a:r>
          </a:p>
        </p:txBody>
      </p:sp>
      <p:sp>
        <p:nvSpPr>
          <p:cNvPr id="71" name="TextBox 70">
            <a:extLst>
              <a:ext uri="{FF2B5EF4-FFF2-40B4-BE49-F238E27FC236}">
                <a16:creationId xmlns:a16="http://schemas.microsoft.com/office/drawing/2014/main" id="{9CCC7D34-7401-18BC-6B0B-462896E37DC2}"/>
              </a:ext>
            </a:extLst>
          </p:cNvPr>
          <p:cNvSpPr txBox="1"/>
          <p:nvPr/>
        </p:nvSpPr>
        <p:spPr>
          <a:xfrm>
            <a:off x="9050906" y="6498233"/>
            <a:ext cx="1962158" cy="271869"/>
          </a:xfrm>
          <a:prstGeom prst="rect">
            <a:avLst/>
          </a:prstGeom>
          <a:noFill/>
        </p:spPr>
        <p:txBody>
          <a:bodyPr wrap="square" rtlCol="0">
            <a:spAutoFit/>
          </a:bodyPr>
          <a:lstStyle/>
          <a:p>
            <a:pPr>
              <a:lnSpc>
                <a:spcPts val="1440"/>
              </a:lnSpc>
            </a:pPr>
            <a:r>
              <a:rPr lang="en-US" sz="1200" b="1" dirty="0">
                <a:solidFill>
                  <a:srgbClr val="7030A0"/>
                </a:solidFill>
              </a:rPr>
              <a:t>Maldives</a:t>
            </a:r>
          </a:p>
        </p:txBody>
      </p:sp>
      <p:sp>
        <p:nvSpPr>
          <p:cNvPr id="72" name="TextBox 71">
            <a:extLst>
              <a:ext uri="{FF2B5EF4-FFF2-40B4-BE49-F238E27FC236}">
                <a16:creationId xmlns:a16="http://schemas.microsoft.com/office/drawing/2014/main" id="{7C5A34DE-7945-E015-846C-BDB4B7E11B05}"/>
              </a:ext>
            </a:extLst>
          </p:cNvPr>
          <p:cNvSpPr txBox="1"/>
          <p:nvPr/>
        </p:nvSpPr>
        <p:spPr>
          <a:xfrm>
            <a:off x="9042492" y="6620693"/>
            <a:ext cx="1962158" cy="271869"/>
          </a:xfrm>
          <a:prstGeom prst="rect">
            <a:avLst/>
          </a:prstGeom>
          <a:noFill/>
        </p:spPr>
        <p:txBody>
          <a:bodyPr wrap="square" rtlCol="0">
            <a:spAutoFit/>
          </a:bodyPr>
          <a:lstStyle/>
          <a:p>
            <a:pPr>
              <a:lnSpc>
                <a:spcPts val="1440"/>
              </a:lnSpc>
            </a:pPr>
            <a:r>
              <a:rPr lang="en-US" sz="1200" b="1" dirty="0"/>
              <a:t>Mongolia</a:t>
            </a:r>
          </a:p>
        </p:txBody>
      </p:sp>
      <p:sp>
        <p:nvSpPr>
          <p:cNvPr id="8" name="TextBox 7">
            <a:extLst>
              <a:ext uri="{FF2B5EF4-FFF2-40B4-BE49-F238E27FC236}">
                <a16:creationId xmlns:a16="http://schemas.microsoft.com/office/drawing/2014/main" id="{66D5748E-37B2-3095-A7E3-54564BCFB954}"/>
              </a:ext>
            </a:extLst>
          </p:cNvPr>
          <p:cNvSpPr txBox="1"/>
          <p:nvPr/>
        </p:nvSpPr>
        <p:spPr>
          <a:xfrm>
            <a:off x="4937384" y="1051504"/>
            <a:ext cx="2431058" cy="369332"/>
          </a:xfrm>
          <a:prstGeom prst="rect">
            <a:avLst/>
          </a:prstGeom>
          <a:solidFill>
            <a:schemeClr val="bg1"/>
          </a:solidFill>
        </p:spPr>
        <p:txBody>
          <a:bodyPr wrap="square" rtlCol="0">
            <a:spAutoFit/>
          </a:bodyPr>
          <a:lstStyle/>
          <a:p>
            <a:r>
              <a:rPr lang="en-US" b="1" dirty="0"/>
              <a:t>Year of agreement</a:t>
            </a:r>
          </a:p>
        </p:txBody>
      </p:sp>
    </p:spTree>
    <p:extLst>
      <p:ext uri="{BB962C8B-B14F-4D97-AF65-F5344CB8AC3E}">
        <p14:creationId xmlns:p14="http://schemas.microsoft.com/office/powerpoint/2010/main" val="357194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right)">
                                      <p:cBhvr>
                                        <p:cTn id="49" dur="500"/>
                                        <p:tgtEl>
                                          <p:spTgt spid="32"/>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right)">
                                      <p:cBhvr>
                                        <p:cTn id="52" dur="500"/>
                                        <p:tgtEl>
                                          <p:spTgt spid="34"/>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right)">
                                      <p:cBhvr>
                                        <p:cTn id="55" dur="500"/>
                                        <p:tgtEl>
                                          <p:spTgt spid="35"/>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right)">
                                      <p:cBhvr>
                                        <p:cTn id="58" dur="500"/>
                                        <p:tgtEl>
                                          <p:spTgt spid="36"/>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right)">
                                      <p:cBhvr>
                                        <p:cTn id="61" dur="500"/>
                                        <p:tgtEl>
                                          <p:spTgt spid="37"/>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right)">
                                      <p:cBhvr>
                                        <p:cTn id="64" dur="500"/>
                                        <p:tgtEl>
                                          <p:spTgt spid="38"/>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right)">
                                      <p:cBhvr>
                                        <p:cTn id="67" dur="500"/>
                                        <p:tgtEl>
                                          <p:spTgt spid="39"/>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right)">
                                      <p:cBhvr>
                                        <p:cTn id="70" dur="500"/>
                                        <p:tgtEl>
                                          <p:spTgt spid="40"/>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right)">
                                      <p:cBhvr>
                                        <p:cTn id="73" dur="500"/>
                                        <p:tgtEl>
                                          <p:spTgt spid="42"/>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right)">
                                      <p:cBhvr>
                                        <p:cTn id="76" dur="500"/>
                                        <p:tgtEl>
                                          <p:spTgt spid="43"/>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right)">
                                      <p:cBhvr>
                                        <p:cTn id="79" dur="500"/>
                                        <p:tgtEl>
                                          <p:spTgt spid="44"/>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right)">
                                      <p:cBhvr>
                                        <p:cTn id="82" dur="500"/>
                                        <p:tgtEl>
                                          <p:spTgt spid="45"/>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right)">
                                      <p:cBhvr>
                                        <p:cTn id="85" dur="500"/>
                                        <p:tgtEl>
                                          <p:spTgt spid="46"/>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wipe(right)">
                                      <p:cBhvr>
                                        <p:cTn id="88" dur="500"/>
                                        <p:tgtEl>
                                          <p:spTgt spid="47"/>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right)">
                                      <p:cBhvr>
                                        <p:cTn id="91" dur="500"/>
                                        <p:tgtEl>
                                          <p:spTgt spid="48"/>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right)">
                                      <p:cBhvr>
                                        <p:cTn id="94" dur="500"/>
                                        <p:tgtEl>
                                          <p:spTgt spid="49"/>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wipe(right)">
                                      <p:cBhvr>
                                        <p:cTn id="97" dur="500"/>
                                        <p:tgtEl>
                                          <p:spTgt spid="50"/>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wipe(right)">
                                      <p:cBhvr>
                                        <p:cTn id="100" dur="500"/>
                                        <p:tgtEl>
                                          <p:spTgt spid="51"/>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right)">
                                      <p:cBhvr>
                                        <p:cTn id="103" dur="500"/>
                                        <p:tgtEl>
                                          <p:spTgt spid="52"/>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wipe(right)">
                                      <p:cBhvr>
                                        <p:cTn id="106" dur="500"/>
                                        <p:tgtEl>
                                          <p:spTgt spid="53"/>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wipe(right)">
                                      <p:cBhvr>
                                        <p:cTn id="109" dur="500"/>
                                        <p:tgtEl>
                                          <p:spTgt spid="54"/>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55"/>
                                        </p:tgtEl>
                                        <p:attrNameLst>
                                          <p:attrName>style.visibility</p:attrName>
                                        </p:attrNameLst>
                                      </p:cBhvr>
                                      <p:to>
                                        <p:strVal val="visible"/>
                                      </p:to>
                                    </p:set>
                                    <p:animEffect transition="in" filter="wipe(right)">
                                      <p:cBhvr>
                                        <p:cTn id="112" dur="500"/>
                                        <p:tgtEl>
                                          <p:spTgt spid="55"/>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56"/>
                                        </p:tgtEl>
                                        <p:attrNameLst>
                                          <p:attrName>style.visibility</p:attrName>
                                        </p:attrNameLst>
                                      </p:cBhvr>
                                      <p:to>
                                        <p:strVal val="visible"/>
                                      </p:to>
                                    </p:set>
                                    <p:animEffect transition="in" filter="wipe(right)">
                                      <p:cBhvr>
                                        <p:cTn id="115" dur="500"/>
                                        <p:tgtEl>
                                          <p:spTgt spid="56"/>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Effect transition="in" filter="wipe(right)">
                                      <p:cBhvr>
                                        <p:cTn id="118" dur="500"/>
                                        <p:tgtEl>
                                          <p:spTgt spid="57"/>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in" filter="wipe(right)">
                                      <p:cBhvr>
                                        <p:cTn id="121" dur="500"/>
                                        <p:tgtEl>
                                          <p:spTgt spid="58"/>
                                        </p:tgtEl>
                                      </p:cBhvr>
                                    </p:animEffect>
                                  </p:childTnLst>
                                </p:cTn>
                              </p:par>
                              <p:par>
                                <p:cTn id="122" presetID="22" presetClass="entr" presetSubtype="2"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animEffect transition="in" filter="wipe(right)">
                                      <p:cBhvr>
                                        <p:cTn id="124" dur="500"/>
                                        <p:tgtEl>
                                          <p:spTgt spid="59"/>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right)">
                                      <p:cBhvr>
                                        <p:cTn id="127" dur="500"/>
                                        <p:tgtEl>
                                          <p:spTgt spid="60"/>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61"/>
                                        </p:tgtEl>
                                        <p:attrNameLst>
                                          <p:attrName>style.visibility</p:attrName>
                                        </p:attrNameLst>
                                      </p:cBhvr>
                                      <p:to>
                                        <p:strVal val="visible"/>
                                      </p:to>
                                    </p:set>
                                    <p:animEffect transition="in" filter="wipe(right)">
                                      <p:cBhvr>
                                        <p:cTn id="130" dur="500"/>
                                        <p:tgtEl>
                                          <p:spTgt spid="61"/>
                                        </p:tgtEl>
                                      </p:cBhvr>
                                    </p:animEffect>
                                  </p:childTnLst>
                                </p:cTn>
                              </p:par>
                              <p:par>
                                <p:cTn id="131" presetID="22" presetClass="entr" presetSubtype="2" fill="hold" grpId="0" nodeType="withEffect">
                                  <p:stCondLst>
                                    <p:cond delay="0"/>
                                  </p:stCondLst>
                                  <p:childTnLst>
                                    <p:set>
                                      <p:cBhvr>
                                        <p:cTn id="132" dur="1" fill="hold">
                                          <p:stCondLst>
                                            <p:cond delay="0"/>
                                          </p:stCondLst>
                                        </p:cTn>
                                        <p:tgtEl>
                                          <p:spTgt spid="62"/>
                                        </p:tgtEl>
                                        <p:attrNameLst>
                                          <p:attrName>style.visibility</p:attrName>
                                        </p:attrNameLst>
                                      </p:cBhvr>
                                      <p:to>
                                        <p:strVal val="visible"/>
                                      </p:to>
                                    </p:set>
                                    <p:animEffect transition="in" filter="wipe(right)">
                                      <p:cBhvr>
                                        <p:cTn id="133" dur="500"/>
                                        <p:tgtEl>
                                          <p:spTgt spid="62"/>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63"/>
                                        </p:tgtEl>
                                        <p:attrNameLst>
                                          <p:attrName>style.visibility</p:attrName>
                                        </p:attrNameLst>
                                      </p:cBhvr>
                                      <p:to>
                                        <p:strVal val="visible"/>
                                      </p:to>
                                    </p:set>
                                    <p:animEffect transition="in" filter="wipe(right)">
                                      <p:cBhvr>
                                        <p:cTn id="136" dur="500"/>
                                        <p:tgtEl>
                                          <p:spTgt spid="63"/>
                                        </p:tgtEl>
                                      </p:cBhvr>
                                    </p:animEffect>
                                  </p:childTnLst>
                                </p:cTn>
                              </p:par>
                              <p:par>
                                <p:cTn id="137" presetID="22" presetClass="entr" presetSubtype="2" fill="hold" grpId="0" nodeType="with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right)">
                                      <p:cBhvr>
                                        <p:cTn id="139" dur="500"/>
                                        <p:tgtEl>
                                          <p:spTgt spid="64"/>
                                        </p:tgtEl>
                                      </p:cBhvr>
                                    </p:animEffect>
                                  </p:childTnLst>
                                </p:cTn>
                              </p:par>
                              <p:par>
                                <p:cTn id="140" presetID="22" presetClass="entr" presetSubtype="2" fill="hold" grpId="0" nodeType="withEffect">
                                  <p:stCondLst>
                                    <p:cond delay="0"/>
                                  </p:stCondLst>
                                  <p:childTnLst>
                                    <p:set>
                                      <p:cBhvr>
                                        <p:cTn id="141" dur="1" fill="hold">
                                          <p:stCondLst>
                                            <p:cond delay="0"/>
                                          </p:stCondLst>
                                        </p:cTn>
                                        <p:tgtEl>
                                          <p:spTgt spid="65"/>
                                        </p:tgtEl>
                                        <p:attrNameLst>
                                          <p:attrName>style.visibility</p:attrName>
                                        </p:attrNameLst>
                                      </p:cBhvr>
                                      <p:to>
                                        <p:strVal val="visible"/>
                                      </p:to>
                                    </p:set>
                                    <p:animEffect transition="in" filter="wipe(right)">
                                      <p:cBhvr>
                                        <p:cTn id="142" dur="500"/>
                                        <p:tgtEl>
                                          <p:spTgt spid="65"/>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66"/>
                                        </p:tgtEl>
                                        <p:attrNameLst>
                                          <p:attrName>style.visibility</p:attrName>
                                        </p:attrNameLst>
                                      </p:cBhvr>
                                      <p:to>
                                        <p:strVal val="visible"/>
                                      </p:to>
                                    </p:set>
                                    <p:animEffect transition="in" filter="wipe(right)">
                                      <p:cBhvr>
                                        <p:cTn id="145" dur="500"/>
                                        <p:tgtEl>
                                          <p:spTgt spid="66"/>
                                        </p:tgtEl>
                                      </p:cBhvr>
                                    </p:animEffect>
                                  </p:childTnLst>
                                </p:cTn>
                              </p:par>
                              <p:par>
                                <p:cTn id="146" presetID="22" presetClass="entr" presetSubtype="2" fill="hold" grpId="0" nodeType="withEffect">
                                  <p:stCondLst>
                                    <p:cond delay="0"/>
                                  </p:stCondLst>
                                  <p:childTnLst>
                                    <p:set>
                                      <p:cBhvr>
                                        <p:cTn id="147" dur="1" fill="hold">
                                          <p:stCondLst>
                                            <p:cond delay="0"/>
                                          </p:stCondLst>
                                        </p:cTn>
                                        <p:tgtEl>
                                          <p:spTgt spid="67"/>
                                        </p:tgtEl>
                                        <p:attrNameLst>
                                          <p:attrName>style.visibility</p:attrName>
                                        </p:attrNameLst>
                                      </p:cBhvr>
                                      <p:to>
                                        <p:strVal val="visible"/>
                                      </p:to>
                                    </p:set>
                                    <p:animEffect transition="in" filter="wipe(right)">
                                      <p:cBhvr>
                                        <p:cTn id="148" dur="500"/>
                                        <p:tgtEl>
                                          <p:spTgt spid="67"/>
                                        </p:tgtEl>
                                      </p:cBhvr>
                                    </p:animEffect>
                                  </p:childTnLst>
                                </p:cTn>
                              </p:par>
                              <p:par>
                                <p:cTn id="149" presetID="22" presetClass="entr" presetSubtype="2" fill="hold" grpId="0" nodeType="withEffect">
                                  <p:stCondLst>
                                    <p:cond delay="0"/>
                                  </p:stCondLst>
                                  <p:childTnLst>
                                    <p:set>
                                      <p:cBhvr>
                                        <p:cTn id="150" dur="1" fill="hold">
                                          <p:stCondLst>
                                            <p:cond delay="0"/>
                                          </p:stCondLst>
                                        </p:cTn>
                                        <p:tgtEl>
                                          <p:spTgt spid="68"/>
                                        </p:tgtEl>
                                        <p:attrNameLst>
                                          <p:attrName>style.visibility</p:attrName>
                                        </p:attrNameLst>
                                      </p:cBhvr>
                                      <p:to>
                                        <p:strVal val="visible"/>
                                      </p:to>
                                    </p:set>
                                    <p:animEffect transition="in" filter="wipe(right)">
                                      <p:cBhvr>
                                        <p:cTn id="151" dur="500"/>
                                        <p:tgtEl>
                                          <p:spTgt spid="68"/>
                                        </p:tgtEl>
                                      </p:cBhvr>
                                    </p:animEffect>
                                  </p:childTnLst>
                                </p:cTn>
                              </p:par>
                              <p:par>
                                <p:cTn id="152" presetID="22" presetClass="entr" presetSubtype="2" fill="hold" grpId="0" nodeType="withEffect">
                                  <p:stCondLst>
                                    <p:cond delay="0"/>
                                  </p:stCondLst>
                                  <p:childTnLst>
                                    <p:set>
                                      <p:cBhvr>
                                        <p:cTn id="153" dur="1" fill="hold">
                                          <p:stCondLst>
                                            <p:cond delay="0"/>
                                          </p:stCondLst>
                                        </p:cTn>
                                        <p:tgtEl>
                                          <p:spTgt spid="69"/>
                                        </p:tgtEl>
                                        <p:attrNameLst>
                                          <p:attrName>style.visibility</p:attrName>
                                        </p:attrNameLst>
                                      </p:cBhvr>
                                      <p:to>
                                        <p:strVal val="visible"/>
                                      </p:to>
                                    </p:set>
                                    <p:animEffect transition="in" filter="wipe(right)">
                                      <p:cBhvr>
                                        <p:cTn id="154" dur="500"/>
                                        <p:tgtEl>
                                          <p:spTgt spid="69"/>
                                        </p:tgtEl>
                                      </p:cBhvr>
                                    </p:animEffect>
                                  </p:childTnLst>
                                </p:cTn>
                              </p:par>
                              <p:par>
                                <p:cTn id="155" presetID="22" presetClass="entr" presetSubtype="2" fill="hold" grpId="0" nodeType="withEffect">
                                  <p:stCondLst>
                                    <p:cond delay="0"/>
                                  </p:stCondLst>
                                  <p:childTnLst>
                                    <p:set>
                                      <p:cBhvr>
                                        <p:cTn id="156" dur="1" fill="hold">
                                          <p:stCondLst>
                                            <p:cond delay="0"/>
                                          </p:stCondLst>
                                        </p:cTn>
                                        <p:tgtEl>
                                          <p:spTgt spid="71"/>
                                        </p:tgtEl>
                                        <p:attrNameLst>
                                          <p:attrName>style.visibility</p:attrName>
                                        </p:attrNameLst>
                                      </p:cBhvr>
                                      <p:to>
                                        <p:strVal val="visible"/>
                                      </p:to>
                                    </p:set>
                                    <p:animEffect transition="in" filter="wipe(right)">
                                      <p:cBhvr>
                                        <p:cTn id="157" dur="500"/>
                                        <p:tgtEl>
                                          <p:spTgt spid="71"/>
                                        </p:tgtEl>
                                      </p:cBhvr>
                                    </p:animEffect>
                                  </p:childTnLst>
                                </p:cTn>
                              </p:par>
                              <p:par>
                                <p:cTn id="158" presetID="22" presetClass="entr" presetSubtype="2" fill="hold" grpId="0" nodeType="withEffect">
                                  <p:stCondLst>
                                    <p:cond delay="0"/>
                                  </p:stCondLst>
                                  <p:childTnLst>
                                    <p:set>
                                      <p:cBhvr>
                                        <p:cTn id="159" dur="1" fill="hold">
                                          <p:stCondLst>
                                            <p:cond delay="0"/>
                                          </p:stCondLst>
                                        </p:cTn>
                                        <p:tgtEl>
                                          <p:spTgt spid="72"/>
                                        </p:tgtEl>
                                        <p:attrNameLst>
                                          <p:attrName>style.visibility</p:attrName>
                                        </p:attrNameLst>
                                      </p:cBhvr>
                                      <p:to>
                                        <p:strVal val="visible"/>
                                      </p:to>
                                    </p:set>
                                    <p:animEffect transition="in" filter="wipe(right)">
                                      <p:cBhvr>
                                        <p:cTn id="16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20" grpId="0"/>
      <p:bldP spid="21" grpId="0"/>
      <p:bldP spid="22" grpId="0"/>
      <p:bldP spid="23" grpId="0"/>
      <p:bldP spid="25" grpId="0"/>
      <p:bldP spid="26" grpId="0"/>
      <p:bldP spid="31" grpId="0"/>
      <p:bldP spid="24" grpId="0"/>
      <p:bldP spid="32" grpId="0"/>
      <p:bldP spid="34" grpId="0"/>
      <p:bldP spid="35" grpId="0"/>
      <p:bldP spid="36" grpId="0"/>
      <p:bldP spid="37" grpId="0"/>
      <p:bldP spid="38" grpId="0"/>
      <p:bldP spid="39" grpId="0"/>
      <p:bldP spid="40"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1" grpId="0"/>
      <p:bldP spid="72"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65CED6-BFA6-7781-7E5E-DB03B6728CDB}"/>
              </a:ext>
            </a:extLst>
          </p:cNvPr>
          <p:cNvPicPr>
            <a:picLocks noChangeAspect="1"/>
          </p:cNvPicPr>
          <p:nvPr/>
        </p:nvPicPr>
        <p:blipFill rotWithShape="1">
          <a:blip r:embed="rId2"/>
          <a:srcRect l="58231" t="43914" r="19111" b="30244"/>
          <a:stretch/>
        </p:blipFill>
        <p:spPr>
          <a:xfrm>
            <a:off x="2303253" y="817596"/>
            <a:ext cx="6253548" cy="5222807"/>
          </a:xfrm>
          <a:prstGeom prst="rect">
            <a:avLst/>
          </a:prstGeom>
        </p:spPr>
      </p:pic>
      <p:sp>
        <p:nvSpPr>
          <p:cNvPr id="10" name="Rectangle 9">
            <a:extLst>
              <a:ext uri="{FF2B5EF4-FFF2-40B4-BE49-F238E27FC236}">
                <a16:creationId xmlns:a16="http://schemas.microsoft.com/office/drawing/2014/main" id="{52C1DBC4-6C79-2DFD-6FF2-1891594B1240}"/>
              </a:ext>
            </a:extLst>
          </p:cNvPr>
          <p:cNvSpPr/>
          <p:nvPr/>
        </p:nvSpPr>
        <p:spPr>
          <a:xfrm>
            <a:off x="1" y="-6974"/>
            <a:ext cx="12220230" cy="1032124"/>
          </a:xfrm>
          <a:prstGeom prst="rect">
            <a:avLst/>
          </a:prstGeom>
          <a:solidFill>
            <a:srgbClr val="00518E"/>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C1D626F-CD60-49BF-8A3C-548DD978F47C}"/>
              </a:ext>
            </a:extLst>
          </p:cNvPr>
          <p:cNvSpPr txBox="1">
            <a:spLocks/>
          </p:cNvSpPr>
          <p:nvPr/>
        </p:nvSpPr>
        <p:spPr>
          <a:xfrm>
            <a:off x="3446641" y="-1558"/>
            <a:ext cx="8337994" cy="10009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600" b="1" dirty="0">
              <a:solidFill>
                <a:schemeClr val="bg1"/>
              </a:solidFill>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775E58F4-7CF2-1673-DA3E-7E6B866DF3FA}"/>
              </a:ext>
            </a:extLst>
          </p:cNvPr>
          <p:cNvPicPr>
            <a:picLocks noChangeAspect="1"/>
          </p:cNvPicPr>
          <p:nvPr/>
        </p:nvPicPr>
        <p:blipFill>
          <a:blip r:embed="rId3"/>
          <a:stretch>
            <a:fillRect/>
          </a:stretch>
        </p:blipFill>
        <p:spPr>
          <a:xfrm>
            <a:off x="173796" y="282889"/>
            <a:ext cx="1757596" cy="450832"/>
          </a:xfrm>
          <a:prstGeom prst="rect">
            <a:avLst/>
          </a:prstGeom>
        </p:spPr>
      </p:pic>
      <p:sp>
        <p:nvSpPr>
          <p:cNvPr id="17" name="TextBox 16">
            <a:extLst>
              <a:ext uri="{FF2B5EF4-FFF2-40B4-BE49-F238E27FC236}">
                <a16:creationId xmlns:a16="http://schemas.microsoft.com/office/drawing/2014/main" id="{240959C2-39DC-3313-E305-BA2B5A7978C5}"/>
              </a:ext>
            </a:extLst>
          </p:cNvPr>
          <p:cNvSpPr txBox="1"/>
          <p:nvPr/>
        </p:nvSpPr>
        <p:spPr>
          <a:xfrm>
            <a:off x="2303253" y="302946"/>
            <a:ext cx="9963509" cy="584775"/>
          </a:xfrm>
          <a:prstGeom prst="rect">
            <a:avLst/>
          </a:prstGeom>
          <a:noFill/>
        </p:spPr>
        <p:txBody>
          <a:bodyPr wrap="square" rtlCol="0">
            <a:spAutoFit/>
          </a:bodyPr>
          <a:lstStyle/>
          <a:p>
            <a:r>
              <a:rPr lang="en-US" sz="3200" b="1" dirty="0">
                <a:solidFill>
                  <a:schemeClr val="bg1"/>
                </a:solidFill>
              </a:rPr>
              <a:t>Price Evolution in Selected ETS, 2018-2023</a:t>
            </a:r>
          </a:p>
        </p:txBody>
      </p:sp>
      <p:sp>
        <p:nvSpPr>
          <p:cNvPr id="24" name="TextBox 23">
            <a:extLst>
              <a:ext uri="{FF2B5EF4-FFF2-40B4-BE49-F238E27FC236}">
                <a16:creationId xmlns:a16="http://schemas.microsoft.com/office/drawing/2014/main" id="{73782EA7-2E5E-4923-DBBB-CF1BD4390396}"/>
              </a:ext>
            </a:extLst>
          </p:cNvPr>
          <p:cNvSpPr txBox="1"/>
          <p:nvPr/>
        </p:nvSpPr>
        <p:spPr>
          <a:xfrm>
            <a:off x="1327854" y="984624"/>
            <a:ext cx="1091242" cy="6217087"/>
          </a:xfrm>
          <a:prstGeom prst="rect">
            <a:avLst/>
          </a:prstGeom>
          <a:noFill/>
        </p:spPr>
        <p:txBody>
          <a:bodyPr wrap="square" rtlCol="0">
            <a:spAutoFit/>
          </a:bodyPr>
          <a:lstStyle/>
          <a:p>
            <a:pPr algn="r"/>
            <a:r>
              <a:rPr lang="en-US" sz="1600" b="1" dirty="0"/>
              <a:t>120</a:t>
            </a:r>
          </a:p>
          <a:p>
            <a:pPr algn="r"/>
            <a:endParaRPr lang="en-US" sz="1600" b="1" dirty="0"/>
          </a:p>
          <a:p>
            <a:pPr algn="r"/>
            <a:endParaRPr lang="en-US" sz="2400" b="1" dirty="0"/>
          </a:p>
          <a:p>
            <a:pPr algn="r"/>
            <a:r>
              <a:rPr lang="en-US" sz="1600" b="1" dirty="0"/>
              <a:t>100</a:t>
            </a:r>
          </a:p>
          <a:p>
            <a:pPr algn="r"/>
            <a:endParaRPr lang="en-US" sz="1600" b="1" dirty="0"/>
          </a:p>
          <a:p>
            <a:pPr algn="r"/>
            <a:endParaRPr lang="en-US" sz="2000" b="1" dirty="0"/>
          </a:p>
          <a:p>
            <a:pPr algn="r"/>
            <a:r>
              <a:rPr lang="en-US" sz="1600" b="1" dirty="0"/>
              <a:t>80</a:t>
            </a:r>
          </a:p>
          <a:p>
            <a:pPr algn="r"/>
            <a:endParaRPr lang="en-US" sz="2200" b="1" dirty="0"/>
          </a:p>
          <a:p>
            <a:pPr algn="r"/>
            <a:endParaRPr lang="en-US" sz="1600" b="1" dirty="0"/>
          </a:p>
          <a:p>
            <a:pPr algn="r"/>
            <a:r>
              <a:rPr lang="en-US" sz="1600" b="1" dirty="0"/>
              <a:t>60</a:t>
            </a:r>
          </a:p>
          <a:p>
            <a:pPr algn="r"/>
            <a:endParaRPr lang="en-US" sz="1600" b="1" dirty="0"/>
          </a:p>
          <a:p>
            <a:pPr algn="r"/>
            <a:endParaRPr lang="en-US" sz="2200" b="1" dirty="0"/>
          </a:p>
          <a:p>
            <a:pPr algn="r"/>
            <a:r>
              <a:rPr lang="en-US" sz="1600" b="1" dirty="0"/>
              <a:t>40</a:t>
            </a:r>
          </a:p>
          <a:p>
            <a:pPr algn="r"/>
            <a:endParaRPr lang="en-US" sz="1600" b="1" dirty="0"/>
          </a:p>
          <a:p>
            <a:pPr algn="r"/>
            <a:endParaRPr lang="en-US" sz="1600" b="1" dirty="0"/>
          </a:p>
          <a:p>
            <a:pPr algn="r"/>
            <a:r>
              <a:rPr lang="en-US" sz="2000" b="1" dirty="0"/>
              <a:t>20</a:t>
            </a:r>
          </a:p>
          <a:p>
            <a:pPr algn="r"/>
            <a:endParaRPr lang="en-US" sz="2000" b="1" dirty="0"/>
          </a:p>
          <a:p>
            <a:pPr algn="r"/>
            <a:endParaRPr lang="en-US" sz="1600" b="1" dirty="0"/>
          </a:p>
          <a:p>
            <a:pPr algn="r"/>
            <a:r>
              <a:rPr lang="en-US" sz="2000" b="1" dirty="0"/>
              <a:t>0</a:t>
            </a:r>
          </a:p>
          <a:p>
            <a:pPr algn="r"/>
            <a:endParaRPr lang="en-US" sz="1600" b="1" dirty="0"/>
          </a:p>
          <a:p>
            <a:pPr algn="r"/>
            <a:endParaRPr lang="en-US" sz="1600" b="1" dirty="0"/>
          </a:p>
          <a:p>
            <a:pPr algn="r"/>
            <a:endParaRPr lang="en-US" sz="2200" b="1" dirty="0"/>
          </a:p>
        </p:txBody>
      </p:sp>
      <p:sp>
        <p:nvSpPr>
          <p:cNvPr id="25" name="TextBox 24">
            <a:extLst>
              <a:ext uri="{FF2B5EF4-FFF2-40B4-BE49-F238E27FC236}">
                <a16:creationId xmlns:a16="http://schemas.microsoft.com/office/drawing/2014/main" id="{B006F4E9-B2A3-4E43-9495-67A0610BA9D4}"/>
              </a:ext>
            </a:extLst>
          </p:cNvPr>
          <p:cNvSpPr txBox="1"/>
          <p:nvPr/>
        </p:nvSpPr>
        <p:spPr>
          <a:xfrm rot="16200000">
            <a:off x="259925" y="3022257"/>
            <a:ext cx="2780741" cy="369332"/>
          </a:xfrm>
          <a:prstGeom prst="rect">
            <a:avLst/>
          </a:prstGeom>
          <a:noFill/>
        </p:spPr>
        <p:txBody>
          <a:bodyPr wrap="square" rtlCol="0">
            <a:spAutoFit/>
          </a:bodyPr>
          <a:lstStyle/>
          <a:p>
            <a:r>
              <a:rPr lang="en-US" b="1" dirty="0">
                <a:solidFill>
                  <a:srgbClr val="002060"/>
                </a:solidFill>
              </a:rPr>
              <a:t>Carbon Price (USD/tCO2e)</a:t>
            </a:r>
          </a:p>
        </p:txBody>
      </p:sp>
      <p:sp>
        <p:nvSpPr>
          <p:cNvPr id="26" name="TextBox 25">
            <a:extLst>
              <a:ext uri="{FF2B5EF4-FFF2-40B4-BE49-F238E27FC236}">
                <a16:creationId xmlns:a16="http://schemas.microsoft.com/office/drawing/2014/main" id="{2AB4FDDC-2F44-E422-B310-2AB21496424C}"/>
              </a:ext>
            </a:extLst>
          </p:cNvPr>
          <p:cNvSpPr txBox="1"/>
          <p:nvPr/>
        </p:nvSpPr>
        <p:spPr>
          <a:xfrm>
            <a:off x="2617823" y="5915278"/>
            <a:ext cx="6521570" cy="369332"/>
          </a:xfrm>
          <a:prstGeom prst="rect">
            <a:avLst/>
          </a:prstGeom>
          <a:noFill/>
        </p:spPr>
        <p:txBody>
          <a:bodyPr wrap="square" rtlCol="0">
            <a:spAutoFit/>
          </a:bodyPr>
          <a:lstStyle/>
          <a:p>
            <a:r>
              <a:rPr lang="en-US" b="1" dirty="0"/>
              <a:t>2018              2019             2020              2021              2022    2023</a:t>
            </a:r>
          </a:p>
        </p:txBody>
      </p:sp>
      <p:grpSp>
        <p:nvGrpSpPr>
          <p:cNvPr id="8" name="Group 7">
            <a:extLst>
              <a:ext uri="{FF2B5EF4-FFF2-40B4-BE49-F238E27FC236}">
                <a16:creationId xmlns:a16="http://schemas.microsoft.com/office/drawing/2014/main" id="{31344E8F-BEA7-E80F-AA76-4A2441FDB474}"/>
              </a:ext>
            </a:extLst>
          </p:cNvPr>
          <p:cNvGrpSpPr/>
          <p:nvPr/>
        </p:nvGrpSpPr>
        <p:grpSpPr>
          <a:xfrm>
            <a:off x="8298008" y="2508381"/>
            <a:ext cx="697250" cy="3331617"/>
            <a:chOff x="7920545" y="1820181"/>
            <a:chExt cx="697250" cy="3331617"/>
          </a:xfrm>
        </p:grpSpPr>
        <p:sp>
          <p:nvSpPr>
            <p:cNvPr id="2" name="Rectangle 1">
              <a:extLst>
                <a:ext uri="{FF2B5EF4-FFF2-40B4-BE49-F238E27FC236}">
                  <a16:creationId xmlns:a16="http://schemas.microsoft.com/office/drawing/2014/main" id="{BB9BBC29-CC55-C7F4-A1A6-7BB71098A352}"/>
                </a:ext>
              </a:extLst>
            </p:cNvPr>
            <p:cNvSpPr/>
            <p:nvPr/>
          </p:nvSpPr>
          <p:spPr>
            <a:xfrm>
              <a:off x="8100209" y="1820181"/>
              <a:ext cx="517586" cy="2156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38D60F3-93C3-B532-2A0D-BCCFAB15CFBD}"/>
                </a:ext>
              </a:extLst>
            </p:cNvPr>
            <p:cNvSpPr/>
            <p:nvPr/>
          </p:nvSpPr>
          <p:spPr>
            <a:xfrm>
              <a:off x="8063608" y="4057129"/>
              <a:ext cx="517586" cy="2156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2DBB93E-084F-D7EA-1E33-C1A73928A37B}"/>
                </a:ext>
              </a:extLst>
            </p:cNvPr>
            <p:cNvSpPr/>
            <p:nvPr/>
          </p:nvSpPr>
          <p:spPr>
            <a:xfrm>
              <a:off x="7920545" y="4164959"/>
              <a:ext cx="517586" cy="2156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5205876-F9DF-CB97-501F-47478E2FD9A0}"/>
                </a:ext>
              </a:extLst>
            </p:cNvPr>
            <p:cNvSpPr/>
            <p:nvPr/>
          </p:nvSpPr>
          <p:spPr>
            <a:xfrm>
              <a:off x="8003367" y="4680346"/>
              <a:ext cx="517586" cy="2156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 name="Rectangle 6">
              <a:extLst>
                <a:ext uri="{FF2B5EF4-FFF2-40B4-BE49-F238E27FC236}">
                  <a16:creationId xmlns:a16="http://schemas.microsoft.com/office/drawing/2014/main" id="{D03B5011-83FA-A017-FB4F-1106B138AEA9}"/>
                </a:ext>
              </a:extLst>
            </p:cNvPr>
            <p:cNvSpPr/>
            <p:nvPr/>
          </p:nvSpPr>
          <p:spPr>
            <a:xfrm>
              <a:off x="8042441" y="4936138"/>
              <a:ext cx="517586" cy="2156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428B4607-8A37-E6D8-70DD-583EB07A8F3A}"/>
              </a:ext>
            </a:extLst>
          </p:cNvPr>
          <p:cNvSpPr txBox="1"/>
          <p:nvPr/>
        </p:nvSpPr>
        <p:spPr>
          <a:xfrm>
            <a:off x="8481074" y="2307961"/>
            <a:ext cx="2085298" cy="555805"/>
          </a:xfrm>
          <a:prstGeom prst="leftArrow">
            <a:avLst/>
          </a:prstGeom>
          <a:solidFill>
            <a:srgbClr val="002060"/>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600" b="1" dirty="0">
                <a:solidFill>
                  <a:schemeClr val="bg1"/>
                </a:solidFill>
              </a:rPr>
              <a:t>EU ETS</a:t>
            </a:r>
          </a:p>
        </p:txBody>
      </p:sp>
      <p:sp>
        <p:nvSpPr>
          <p:cNvPr id="19" name="TextBox 18">
            <a:extLst>
              <a:ext uri="{FF2B5EF4-FFF2-40B4-BE49-F238E27FC236}">
                <a16:creationId xmlns:a16="http://schemas.microsoft.com/office/drawing/2014/main" id="{268537F6-C2ED-E8EF-6984-2F8A2C98AF7F}"/>
              </a:ext>
            </a:extLst>
          </p:cNvPr>
          <p:cNvSpPr txBox="1"/>
          <p:nvPr/>
        </p:nvSpPr>
        <p:spPr>
          <a:xfrm rot="19537306">
            <a:off x="8288479" y="3834572"/>
            <a:ext cx="2085298" cy="555805"/>
          </a:xfrm>
          <a:prstGeom prst="leftArrow">
            <a:avLst/>
          </a:prstGeom>
          <a:solidFill>
            <a:srgbClr val="002060"/>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600" b="1" dirty="0">
                <a:solidFill>
                  <a:schemeClr val="bg1"/>
                </a:solidFill>
              </a:rPr>
              <a:t>New Zealand ETS</a:t>
            </a:r>
          </a:p>
        </p:txBody>
      </p:sp>
      <p:sp>
        <p:nvSpPr>
          <p:cNvPr id="20" name="TextBox 19">
            <a:extLst>
              <a:ext uri="{FF2B5EF4-FFF2-40B4-BE49-F238E27FC236}">
                <a16:creationId xmlns:a16="http://schemas.microsoft.com/office/drawing/2014/main" id="{A5941EA6-3A6C-B923-985E-EACBE1811F88}"/>
              </a:ext>
            </a:extLst>
          </p:cNvPr>
          <p:cNvSpPr txBox="1"/>
          <p:nvPr/>
        </p:nvSpPr>
        <p:spPr>
          <a:xfrm rot="20038897">
            <a:off x="8250223" y="4322090"/>
            <a:ext cx="2085297" cy="555805"/>
          </a:xfrm>
          <a:prstGeom prst="leftArrow">
            <a:avLst/>
          </a:prstGeom>
          <a:solidFill>
            <a:srgbClr val="002060"/>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600" b="1" dirty="0">
                <a:solidFill>
                  <a:schemeClr val="bg1"/>
                </a:solidFill>
              </a:rPr>
              <a:t>CA/Quebec ETS</a:t>
            </a:r>
          </a:p>
        </p:txBody>
      </p:sp>
      <p:sp>
        <p:nvSpPr>
          <p:cNvPr id="21" name="TextBox 20">
            <a:extLst>
              <a:ext uri="{FF2B5EF4-FFF2-40B4-BE49-F238E27FC236}">
                <a16:creationId xmlns:a16="http://schemas.microsoft.com/office/drawing/2014/main" id="{328C5E47-F82D-D99A-AA35-C09874F58177}"/>
              </a:ext>
            </a:extLst>
          </p:cNvPr>
          <p:cNvSpPr txBox="1"/>
          <p:nvPr/>
        </p:nvSpPr>
        <p:spPr>
          <a:xfrm>
            <a:off x="8411421" y="5403886"/>
            <a:ext cx="2300331" cy="555805"/>
          </a:xfrm>
          <a:prstGeom prst="leftArrow">
            <a:avLst/>
          </a:prstGeom>
          <a:solidFill>
            <a:srgbClr val="002060"/>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600" b="1" dirty="0">
                <a:solidFill>
                  <a:schemeClr val="bg1"/>
                </a:solidFill>
              </a:rPr>
              <a:t>Republic of Korea ETS </a:t>
            </a:r>
          </a:p>
        </p:txBody>
      </p:sp>
      <p:sp>
        <p:nvSpPr>
          <p:cNvPr id="22" name="TextBox 21">
            <a:extLst>
              <a:ext uri="{FF2B5EF4-FFF2-40B4-BE49-F238E27FC236}">
                <a16:creationId xmlns:a16="http://schemas.microsoft.com/office/drawing/2014/main" id="{5E1A760F-71F7-EBB7-C2E7-8850E5B0412B}"/>
              </a:ext>
            </a:extLst>
          </p:cNvPr>
          <p:cNvSpPr txBox="1"/>
          <p:nvPr/>
        </p:nvSpPr>
        <p:spPr>
          <a:xfrm rot="20418073">
            <a:off x="8313172" y="4898374"/>
            <a:ext cx="2085298" cy="555805"/>
          </a:xfrm>
          <a:prstGeom prst="leftArrow">
            <a:avLst/>
          </a:prstGeom>
          <a:solidFill>
            <a:srgbClr val="002060"/>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600" b="1" dirty="0">
                <a:solidFill>
                  <a:schemeClr val="bg1"/>
                </a:solidFill>
              </a:rPr>
              <a:t>RGGI</a:t>
            </a:r>
          </a:p>
        </p:txBody>
      </p:sp>
      <p:sp>
        <p:nvSpPr>
          <p:cNvPr id="23" name="TextBox 22">
            <a:extLst>
              <a:ext uri="{FF2B5EF4-FFF2-40B4-BE49-F238E27FC236}">
                <a16:creationId xmlns:a16="http://schemas.microsoft.com/office/drawing/2014/main" id="{6A682210-D451-816B-42FF-2A38E1BE27E5}"/>
              </a:ext>
            </a:extLst>
          </p:cNvPr>
          <p:cNvSpPr txBox="1"/>
          <p:nvPr/>
        </p:nvSpPr>
        <p:spPr>
          <a:xfrm rot="1449103">
            <a:off x="8319891" y="6003634"/>
            <a:ext cx="2022474" cy="555805"/>
          </a:xfrm>
          <a:prstGeom prst="leftArrow">
            <a:avLst/>
          </a:prstGeom>
          <a:solidFill>
            <a:srgbClr val="002060"/>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600" b="1" dirty="0">
                <a:solidFill>
                  <a:schemeClr val="bg1"/>
                </a:solidFill>
              </a:rPr>
              <a:t>China National ETS </a:t>
            </a:r>
          </a:p>
        </p:txBody>
      </p:sp>
      <p:sp>
        <p:nvSpPr>
          <p:cNvPr id="9" name="Arrow: Right 8">
            <a:extLst>
              <a:ext uri="{FF2B5EF4-FFF2-40B4-BE49-F238E27FC236}">
                <a16:creationId xmlns:a16="http://schemas.microsoft.com/office/drawing/2014/main" id="{C39E2291-3E86-B5CE-8AAF-C73187125C24}"/>
              </a:ext>
            </a:extLst>
          </p:cNvPr>
          <p:cNvSpPr/>
          <p:nvPr/>
        </p:nvSpPr>
        <p:spPr>
          <a:xfrm rot="20012028">
            <a:off x="1995488" y="4044980"/>
            <a:ext cx="6861205" cy="249996"/>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C88EEE63-87F5-F94F-8BCF-D400078D9BF3}"/>
              </a:ext>
            </a:extLst>
          </p:cNvPr>
          <p:cNvSpPr/>
          <p:nvPr/>
        </p:nvSpPr>
        <p:spPr>
          <a:xfrm rot="21089122">
            <a:off x="2302081" y="4943018"/>
            <a:ext cx="6190307" cy="262030"/>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762DADF9-AA83-55ED-F0B2-B815AB9B79A9}"/>
              </a:ext>
            </a:extLst>
          </p:cNvPr>
          <p:cNvSpPr/>
          <p:nvPr/>
        </p:nvSpPr>
        <p:spPr>
          <a:xfrm>
            <a:off x="6496839" y="5567439"/>
            <a:ext cx="1983085" cy="265906"/>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07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5">
                                            <p:txEl>
                                              <p:pRg st="0" end="0"/>
                                            </p:txEl>
                                          </p:spTgt>
                                        </p:tgtEl>
                                      </p:cBhvr>
                                    </p:animEffect>
                                    <p:animScale>
                                      <p:cBhvr>
                                        <p:cTn id="7" dur="250" autoRev="1" fill="hold"/>
                                        <p:tgtEl>
                                          <p:spTgt spid="2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right)">
                                      <p:cBhvr>
                                        <p:cTn id="38" dur="500"/>
                                        <p:tgtEl>
                                          <p:spTgt spid="23"/>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par>
                          <p:cTn id="43" fill="hold">
                            <p:stCondLst>
                              <p:cond delay="1500"/>
                            </p:stCondLst>
                            <p:childTnLst>
                              <p:par>
                                <p:cTn id="44" presetID="22" presetClass="entr" presetSubtype="2" fill="hold" grpId="0" nodeType="afterEffect">
                                  <p:stCondLst>
                                    <p:cond delay="2750"/>
                                  </p:stCondLst>
                                  <p:childTnLst>
                                    <p:set>
                                      <p:cBhvr>
                                        <p:cTn id="45" dur="1" fill="hold">
                                          <p:stCondLst>
                                            <p:cond delay="0"/>
                                          </p:stCondLst>
                                        </p:cTn>
                                        <p:tgtEl>
                                          <p:spTgt spid="20"/>
                                        </p:tgtEl>
                                        <p:attrNameLst>
                                          <p:attrName>style.visibility</p:attrName>
                                        </p:attrNameLst>
                                      </p:cBhvr>
                                      <p:to>
                                        <p:strVal val="visible"/>
                                      </p:to>
                                    </p:set>
                                    <p:animEffect transition="in" filter="wipe(right)">
                                      <p:cBhvr>
                                        <p:cTn id="46" dur="500"/>
                                        <p:tgtEl>
                                          <p:spTgt spid="20"/>
                                        </p:tgtEl>
                                      </p:cBhvr>
                                    </p:animEffect>
                                  </p:childTnLst>
                                </p:cTn>
                              </p:par>
                            </p:childTnLst>
                          </p:cTn>
                        </p:par>
                        <p:par>
                          <p:cTn id="47" fill="hold">
                            <p:stCondLst>
                              <p:cond delay="4750"/>
                            </p:stCondLst>
                            <p:childTnLst>
                              <p:par>
                                <p:cTn id="48" presetID="22" presetClass="entr" presetSubtype="2" fill="hold" grpId="0" nodeType="afterEffect">
                                  <p:stCondLst>
                                    <p:cond delay="500"/>
                                  </p:stCondLst>
                                  <p:childTnLst>
                                    <p:set>
                                      <p:cBhvr>
                                        <p:cTn id="49" dur="1" fill="hold">
                                          <p:stCondLst>
                                            <p:cond delay="0"/>
                                          </p:stCondLst>
                                        </p:cTn>
                                        <p:tgtEl>
                                          <p:spTgt spid="22"/>
                                        </p:tgtEl>
                                        <p:attrNameLst>
                                          <p:attrName>style.visibility</p:attrName>
                                        </p:attrNameLst>
                                      </p:cBhvr>
                                      <p:to>
                                        <p:strVal val="visible"/>
                                      </p:to>
                                    </p:set>
                                    <p:animEffect transition="in" filter="wipe(right)">
                                      <p:cBhvr>
                                        <p:cTn id="50" dur="500"/>
                                        <p:tgtEl>
                                          <p:spTgt spid="22"/>
                                        </p:tgtEl>
                                      </p:cBhvr>
                                    </p:animEffect>
                                  </p:childTnLst>
                                </p:cTn>
                              </p:par>
                            </p:childTnLst>
                          </p:cTn>
                        </p:par>
                        <p:par>
                          <p:cTn id="51" fill="hold">
                            <p:stCondLst>
                              <p:cond delay="5750"/>
                            </p:stCondLst>
                            <p:childTnLst>
                              <p:par>
                                <p:cTn id="52" presetID="22" presetClass="entr" presetSubtype="2" fill="hold" grpId="0" nodeType="afterEffect">
                                  <p:stCondLst>
                                    <p:cond delay="500"/>
                                  </p:stCondLst>
                                  <p:childTnLst>
                                    <p:set>
                                      <p:cBhvr>
                                        <p:cTn id="53" dur="1" fill="hold">
                                          <p:stCondLst>
                                            <p:cond delay="0"/>
                                          </p:stCondLst>
                                        </p:cTn>
                                        <p:tgtEl>
                                          <p:spTgt spid="21"/>
                                        </p:tgtEl>
                                        <p:attrNameLst>
                                          <p:attrName>style.visibility</p:attrName>
                                        </p:attrNameLst>
                                      </p:cBhvr>
                                      <p:to>
                                        <p:strVal val="visible"/>
                                      </p:to>
                                    </p:set>
                                    <p:animEffect transition="in" filter="wipe(righ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9" grpId="0" animBg="1"/>
      <p:bldP spid="9" grpId="1" animBg="1"/>
      <p:bldP spid="11" grpId="0" animBg="1"/>
      <p:bldP spid="11" grpId="1"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ED22A6C8-6320-4A03-A7BE-950F99D44647}"/>
              </a:ext>
            </a:extLst>
          </p:cNvPr>
          <p:cNvSpPr/>
          <p:nvPr/>
        </p:nvSpPr>
        <p:spPr>
          <a:xfrm>
            <a:off x="9435206" y="6473122"/>
            <a:ext cx="2659715" cy="298015"/>
          </a:xfrm>
          <a:prstGeom prst="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Global/US Trends/Issues </a:t>
            </a:r>
          </a:p>
        </p:txBody>
      </p:sp>
      <p:sp>
        <p:nvSpPr>
          <p:cNvPr id="73" name="Rectangle 72">
            <a:extLst>
              <a:ext uri="{FF2B5EF4-FFF2-40B4-BE49-F238E27FC236}">
                <a16:creationId xmlns:a16="http://schemas.microsoft.com/office/drawing/2014/main" id="{E744EBA0-97C3-459E-BA9B-826BD559F1FE}"/>
              </a:ext>
            </a:extLst>
          </p:cNvPr>
          <p:cNvSpPr/>
          <p:nvPr/>
        </p:nvSpPr>
        <p:spPr>
          <a:xfrm>
            <a:off x="28231" y="-6974"/>
            <a:ext cx="12191999" cy="1032124"/>
          </a:xfrm>
          <a:prstGeom prst="rect">
            <a:avLst/>
          </a:prstGeom>
          <a:solidFill>
            <a:srgbClr val="00518E"/>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53564FA8-ED93-4509-8217-C38B0373873C}"/>
              </a:ext>
            </a:extLst>
          </p:cNvPr>
          <p:cNvGrpSpPr/>
          <p:nvPr/>
        </p:nvGrpSpPr>
        <p:grpSpPr>
          <a:xfrm>
            <a:off x="-51269" y="22408"/>
            <a:ext cx="1909178" cy="1023793"/>
            <a:chOff x="0" y="-3108"/>
            <a:chExt cx="1909178" cy="1023793"/>
          </a:xfrm>
        </p:grpSpPr>
        <p:sp>
          <p:nvSpPr>
            <p:cNvPr id="99" name="Pentagon 11">
              <a:extLst>
                <a:ext uri="{FF2B5EF4-FFF2-40B4-BE49-F238E27FC236}">
                  <a16:creationId xmlns:a16="http://schemas.microsoft.com/office/drawing/2014/main" id="{46380EC5-B1A8-4134-94E4-E8A21C01D257}"/>
                </a:ext>
              </a:extLst>
            </p:cNvPr>
            <p:cNvSpPr/>
            <p:nvPr/>
          </p:nvSpPr>
          <p:spPr>
            <a:xfrm>
              <a:off x="0" y="-3108"/>
              <a:ext cx="1909178" cy="1023793"/>
            </a:xfrm>
            <a:prstGeom prst="homePlate">
              <a:avLst/>
            </a:prstGeom>
            <a:solidFill>
              <a:schemeClr val="bg1">
                <a:lumMod val="75000"/>
              </a:schemeClr>
            </a:solidFill>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Picture 99">
              <a:extLst>
                <a:ext uri="{FF2B5EF4-FFF2-40B4-BE49-F238E27FC236}">
                  <a16:creationId xmlns:a16="http://schemas.microsoft.com/office/drawing/2014/main" id="{5DF12AFB-5119-440E-8D84-921CC353F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 y="70237"/>
              <a:ext cx="1418876" cy="912348"/>
            </a:xfrm>
            <a:prstGeom prst="rect">
              <a:avLst/>
            </a:prstGeom>
            <a:scene3d>
              <a:camera prst="orthographicFront"/>
              <a:lightRig rig="threePt" dir="t"/>
            </a:scene3d>
            <a:sp3d>
              <a:bevelT w="101600" prst="riblet"/>
            </a:sp3d>
          </p:spPr>
        </p:pic>
      </p:grpSp>
      <p:sp>
        <p:nvSpPr>
          <p:cNvPr id="101" name="Title 1">
            <a:extLst>
              <a:ext uri="{FF2B5EF4-FFF2-40B4-BE49-F238E27FC236}">
                <a16:creationId xmlns:a16="http://schemas.microsoft.com/office/drawing/2014/main" id="{8BBAB14C-382E-4AAF-9967-2C7ECC7AE1C4}"/>
              </a:ext>
            </a:extLst>
          </p:cNvPr>
          <p:cNvSpPr txBox="1">
            <a:spLocks/>
          </p:cNvSpPr>
          <p:nvPr/>
        </p:nvSpPr>
        <p:spPr>
          <a:xfrm>
            <a:off x="3446641" y="-1558"/>
            <a:ext cx="8337994" cy="10009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600" b="1" dirty="0">
              <a:solidFill>
                <a:schemeClr val="bg1"/>
              </a:solidFill>
              <a:latin typeface="Calibri" panose="020F0502020204030204" pitchFamily="34" charset="0"/>
              <a:cs typeface="Calibri" panose="020F0502020204030204" pitchFamily="34" charset="0"/>
            </a:endParaRPr>
          </a:p>
        </p:txBody>
      </p:sp>
      <p:sp>
        <p:nvSpPr>
          <p:cNvPr id="102" name="TextBox 101">
            <a:extLst>
              <a:ext uri="{FF2B5EF4-FFF2-40B4-BE49-F238E27FC236}">
                <a16:creationId xmlns:a16="http://schemas.microsoft.com/office/drawing/2014/main" id="{24C05CA7-989D-4267-BA6E-145C3A4EF9DD}"/>
              </a:ext>
            </a:extLst>
          </p:cNvPr>
          <p:cNvSpPr txBox="1"/>
          <p:nvPr/>
        </p:nvSpPr>
        <p:spPr>
          <a:xfrm>
            <a:off x="2018461" y="29664"/>
            <a:ext cx="9410787" cy="584775"/>
          </a:xfrm>
          <a:prstGeom prst="rect">
            <a:avLst/>
          </a:prstGeom>
          <a:noFill/>
        </p:spPr>
        <p:txBody>
          <a:bodyPr wrap="square" rtlCol="0">
            <a:spAutoFit/>
          </a:bodyPr>
          <a:lstStyle/>
          <a:p>
            <a:r>
              <a:rPr lang="en-US" sz="3200" b="1" dirty="0">
                <a:solidFill>
                  <a:schemeClr val="bg1"/>
                </a:solidFill>
              </a:rPr>
              <a:t>Scope 1, 2 and 3 Emissions: Growing Impacts on Trade</a:t>
            </a:r>
          </a:p>
        </p:txBody>
      </p:sp>
      <p:grpSp>
        <p:nvGrpSpPr>
          <p:cNvPr id="26" name="Group 25">
            <a:extLst>
              <a:ext uri="{FF2B5EF4-FFF2-40B4-BE49-F238E27FC236}">
                <a16:creationId xmlns:a16="http://schemas.microsoft.com/office/drawing/2014/main" id="{F844E89C-3014-4752-BA2B-EF960D7FA20B}"/>
              </a:ext>
            </a:extLst>
          </p:cNvPr>
          <p:cNvGrpSpPr/>
          <p:nvPr/>
        </p:nvGrpSpPr>
        <p:grpSpPr>
          <a:xfrm>
            <a:off x="2619449" y="542423"/>
            <a:ext cx="6982240" cy="1716832"/>
            <a:chOff x="2761840" y="705746"/>
            <a:chExt cx="6982240" cy="1716832"/>
          </a:xfrm>
        </p:grpSpPr>
        <p:sp>
          <p:nvSpPr>
            <p:cNvPr id="24" name="Cloud 23">
              <a:extLst>
                <a:ext uri="{FF2B5EF4-FFF2-40B4-BE49-F238E27FC236}">
                  <a16:creationId xmlns:a16="http://schemas.microsoft.com/office/drawing/2014/main" id="{359FED8A-199B-477F-9CC8-5EC74F2CCD49}"/>
                </a:ext>
              </a:extLst>
            </p:cNvPr>
            <p:cNvSpPr/>
            <p:nvPr/>
          </p:nvSpPr>
          <p:spPr>
            <a:xfrm rot="160298">
              <a:off x="2761840" y="705746"/>
              <a:ext cx="6982240" cy="1716832"/>
            </a:xfrm>
            <a:prstGeom prst="cloud">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ln>
              <a:solidFill>
                <a:schemeClr val="tx1">
                  <a:lumMod val="75000"/>
                  <a:lumOff val="2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77766BE3-C40E-4944-B9D2-3DEA714B100D}"/>
                </a:ext>
              </a:extLst>
            </p:cNvPr>
            <p:cNvGrpSpPr/>
            <p:nvPr/>
          </p:nvGrpSpPr>
          <p:grpSpPr>
            <a:xfrm>
              <a:off x="3136810" y="1096909"/>
              <a:ext cx="5939362" cy="688260"/>
              <a:chOff x="3032448" y="742285"/>
              <a:chExt cx="5939362" cy="688260"/>
            </a:xfrm>
          </p:grpSpPr>
          <p:grpSp>
            <p:nvGrpSpPr>
              <p:cNvPr id="5" name="Group 4">
                <a:extLst>
                  <a:ext uri="{FF2B5EF4-FFF2-40B4-BE49-F238E27FC236}">
                    <a16:creationId xmlns:a16="http://schemas.microsoft.com/office/drawing/2014/main" id="{1A82615A-9145-4531-82E4-6B1CA26850D3}"/>
                  </a:ext>
                </a:extLst>
              </p:cNvPr>
              <p:cNvGrpSpPr/>
              <p:nvPr/>
            </p:nvGrpSpPr>
            <p:grpSpPr>
              <a:xfrm>
                <a:off x="3032448" y="742287"/>
                <a:ext cx="717755" cy="688258"/>
                <a:chOff x="1828800" y="1229032"/>
                <a:chExt cx="717755" cy="688258"/>
              </a:xfrm>
              <a:scene3d>
                <a:camera prst="orthographicFront">
                  <a:rot lat="0" lon="0" rev="0"/>
                </a:camera>
                <a:lightRig rig="contrasting" dir="t">
                  <a:rot lat="0" lon="0" rev="1500000"/>
                </a:lightRig>
              </a:scene3d>
            </p:grpSpPr>
            <p:sp>
              <p:nvSpPr>
                <p:cNvPr id="3" name="Oval 2">
                  <a:extLst>
                    <a:ext uri="{FF2B5EF4-FFF2-40B4-BE49-F238E27FC236}">
                      <a16:creationId xmlns:a16="http://schemas.microsoft.com/office/drawing/2014/main" id="{CFC0C224-63DA-48CD-A1D0-6AD1448B5055}"/>
                    </a:ext>
                  </a:extLst>
                </p:cNvPr>
                <p:cNvSpPr/>
                <p:nvPr/>
              </p:nvSpPr>
              <p:spPr>
                <a:xfrm>
                  <a:off x="1828800" y="1229032"/>
                  <a:ext cx="717755" cy="688258"/>
                </a:xfrm>
                <a:prstGeom prst="ellipse">
                  <a:avLst/>
                </a:prstGeom>
                <a:solidFill>
                  <a:schemeClr val="tx1">
                    <a:lumMod val="65000"/>
                    <a:lumOff val="35000"/>
                  </a:schemeClr>
                </a:solidFill>
                <a:ln>
                  <a:solidFill>
                    <a:schemeClr val="tx1">
                      <a:lumMod val="75000"/>
                      <a:lumOff val="25000"/>
                    </a:schemeClr>
                  </a:solid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E5F748-B969-4D91-961A-C3945C8D17B5}"/>
                    </a:ext>
                  </a:extLst>
                </p:cNvPr>
                <p:cNvSpPr txBox="1"/>
                <p:nvPr/>
              </p:nvSpPr>
              <p:spPr>
                <a:xfrm>
                  <a:off x="1828800" y="1381883"/>
                  <a:ext cx="717755" cy="382555"/>
                </a:xfrm>
                <a:prstGeom prst="rect">
                  <a:avLst/>
                </a:prstGeom>
                <a:noFill/>
                <a:ln>
                  <a:solidFill>
                    <a:schemeClr val="tx1">
                      <a:lumMod val="75000"/>
                      <a:lumOff val="25000"/>
                    </a:schemeClr>
                  </a:solidFill>
                </a:ln>
                <a:effectLst>
                  <a:outerShdw blurRad="149987" dist="250190" dir="8460000" algn="ctr">
                    <a:srgbClr val="000000">
                      <a:alpha val="28000"/>
                    </a:srgbClr>
                  </a:outerShdw>
                </a:effectLst>
                <a:sp3d prstMaterial="metal">
                  <a:bevelT w="88900" h="88900"/>
                </a:sp3d>
              </p:spPr>
              <p:txBody>
                <a:bodyPr wrap="square" rtlCol="0">
                  <a:spAutoFit/>
                </a:bodyPr>
                <a:lstStyle/>
                <a:p>
                  <a:pPr algn="ctr"/>
                  <a:r>
                    <a:rPr lang="en-US" b="1" dirty="0">
                      <a:solidFill>
                        <a:schemeClr val="bg1"/>
                      </a:solidFill>
                    </a:rPr>
                    <a:t>CO</a:t>
                  </a:r>
                  <a:r>
                    <a:rPr lang="en-US" sz="1200" b="1" dirty="0">
                      <a:solidFill>
                        <a:schemeClr val="bg1"/>
                      </a:solidFill>
                    </a:rPr>
                    <a:t>2</a:t>
                  </a:r>
                  <a:endParaRPr lang="en-US" b="1" dirty="0">
                    <a:solidFill>
                      <a:schemeClr val="bg1"/>
                    </a:solidFill>
                  </a:endParaRPr>
                </a:p>
              </p:txBody>
            </p:sp>
          </p:grpSp>
          <p:grpSp>
            <p:nvGrpSpPr>
              <p:cNvPr id="6" name="Group 5">
                <a:extLst>
                  <a:ext uri="{FF2B5EF4-FFF2-40B4-BE49-F238E27FC236}">
                    <a16:creationId xmlns:a16="http://schemas.microsoft.com/office/drawing/2014/main" id="{53594B40-C12D-4FFF-921C-75AFA27D61EC}"/>
                  </a:ext>
                </a:extLst>
              </p:cNvPr>
              <p:cNvGrpSpPr/>
              <p:nvPr/>
            </p:nvGrpSpPr>
            <p:grpSpPr>
              <a:xfrm>
                <a:off x="3899499" y="742285"/>
                <a:ext cx="717755" cy="688258"/>
                <a:chOff x="1828800" y="1229032"/>
                <a:chExt cx="717755" cy="688258"/>
              </a:xfrm>
              <a:scene3d>
                <a:camera prst="orthographicFront">
                  <a:rot lat="0" lon="0" rev="0"/>
                </a:camera>
                <a:lightRig rig="contrasting" dir="t">
                  <a:rot lat="0" lon="0" rev="1500000"/>
                </a:lightRig>
              </a:scene3d>
            </p:grpSpPr>
            <p:sp>
              <p:nvSpPr>
                <p:cNvPr id="7" name="Oval 6">
                  <a:extLst>
                    <a:ext uri="{FF2B5EF4-FFF2-40B4-BE49-F238E27FC236}">
                      <a16:creationId xmlns:a16="http://schemas.microsoft.com/office/drawing/2014/main" id="{0902BCA5-4BED-4AC1-A544-C37A8BEBDADF}"/>
                    </a:ext>
                  </a:extLst>
                </p:cNvPr>
                <p:cNvSpPr/>
                <p:nvPr/>
              </p:nvSpPr>
              <p:spPr>
                <a:xfrm>
                  <a:off x="1828800" y="1229032"/>
                  <a:ext cx="717755" cy="688258"/>
                </a:xfrm>
                <a:prstGeom prst="ellipse">
                  <a:avLst/>
                </a:prstGeom>
                <a:solidFill>
                  <a:schemeClr val="tx1">
                    <a:lumMod val="65000"/>
                    <a:lumOff val="35000"/>
                  </a:schemeClr>
                </a:solidFill>
                <a:ln>
                  <a:solidFill>
                    <a:schemeClr val="tx1">
                      <a:lumMod val="75000"/>
                      <a:lumOff val="25000"/>
                    </a:schemeClr>
                  </a:solid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EFCD4B1-BAD9-4317-AB04-D5D0DD315D79}"/>
                    </a:ext>
                  </a:extLst>
                </p:cNvPr>
                <p:cNvSpPr txBox="1"/>
                <p:nvPr/>
              </p:nvSpPr>
              <p:spPr>
                <a:xfrm>
                  <a:off x="1828800" y="1381883"/>
                  <a:ext cx="717755" cy="382555"/>
                </a:xfrm>
                <a:prstGeom prst="rect">
                  <a:avLst/>
                </a:prstGeom>
                <a:noFill/>
                <a:ln>
                  <a:solidFill>
                    <a:schemeClr val="tx1">
                      <a:lumMod val="75000"/>
                      <a:lumOff val="25000"/>
                    </a:schemeClr>
                  </a:solidFill>
                </a:ln>
                <a:effectLst>
                  <a:outerShdw blurRad="149987" dist="250190" dir="8460000" algn="ctr">
                    <a:srgbClr val="000000">
                      <a:alpha val="28000"/>
                    </a:srgbClr>
                  </a:outerShdw>
                </a:effectLst>
                <a:sp3d prstMaterial="metal">
                  <a:bevelT w="88900" h="88900"/>
                </a:sp3d>
              </p:spPr>
              <p:txBody>
                <a:bodyPr wrap="square" rtlCol="0">
                  <a:spAutoFit/>
                </a:bodyPr>
                <a:lstStyle/>
                <a:p>
                  <a:pPr algn="ctr"/>
                  <a:r>
                    <a:rPr lang="en-US" b="1" dirty="0">
                      <a:solidFill>
                        <a:schemeClr val="bg1"/>
                      </a:solidFill>
                    </a:rPr>
                    <a:t>CH</a:t>
                  </a:r>
                  <a:r>
                    <a:rPr lang="en-US" sz="1200" b="1" dirty="0">
                      <a:solidFill>
                        <a:schemeClr val="bg1"/>
                      </a:solidFill>
                    </a:rPr>
                    <a:t>4</a:t>
                  </a:r>
                  <a:endParaRPr lang="en-US" b="1" dirty="0">
                    <a:solidFill>
                      <a:schemeClr val="bg1"/>
                    </a:solidFill>
                  </a:endParaRPr>
                </a:p>
              </p:txBody>
            </p:sp>
          </p:grpSp>
          <p:grpSp>
            <p:nvGrpSpPr>
              <p:cNvPr id="9" name="Group 8">
                <a:extLst>
                  <a:ext uri="{FF2B5EF4-FFF2-40B4-BE49-F238E27FC236}">
                    <a16:creationId xmlns:a16="http://schemas.microsoft.com/office/drawing/2014/main" id="{FD790B4D-8866-46B0-9A5D-837A1EDE8A88}"/>
                  </a:ext>
                </a:extLst>
              </p:cNvPr>
              <p:cNvGrpSpPr/>
              <p:nvPr/>
            </p:nvGrpSpPr>
            <p:grpSpPr>
              <a:xfrm>
                <a:off x="4766550" y="742285"/>
                <a:ext cx="717755" cy="688258"/>
                <a:chOff x="1828800" y="1229032"/>
                <a:chExt cx="717755" cy="688258"/>
              </a:xfrm>
              <a:scene3d>
                <a:camera prst="orthographicFront">
                  <a:rot lat="0" lon="0" rev="0"/>
                </a:camera>
                <a:lightRig rig="contrasting" dir="t">
                  <a:rot lat="0" lon="0" rev="1500000"/>
                </a:lightRig>
              </a:scene3d>
            </p:grpSpPr>
            <p:sp>
              <p:nvSpPr>
                <p:cNvPr id="10" name="Oval 9">
                  <a:extLst>
                    <a:ext uri="{FF2B5EF4-FFF2-40B4-BE49-F238E27FC236}">
                      <a16:creationId xmlns:a16="http://schemas.microsoft.com/office/drawing/2014/main" id="{946900F3-3464-413E-A944-920AF5B27B1B}"/>
                    </a:ext>
                  </a:extLst>
                </p:cNvPr>
                <p:cNvSpPr/>
                <p:nvPr/>
              </p:nvSpPr>
              <p:spPr>
                <a:xfrm>
                  <a:off x="1828800" y="1229032"/>
                  <a:ext cx="717755" cy="688258"/>
                </a:xfrm>
                <a:prstGeom prst="ellipse">
                  <a:avLst/>
                </a:prstGeom>
                <a:solidFill>
                  <a:schemeClr val="tx1">
                    <a:lumMod val="65000"/>
                    <a:lumOff val="35000"/>
                  </a:schemeClr>
                </a:solidFill>
                <a:ln>
                  <a:solidFill>
                    <a:schemeClr val="tx1">
                      <a:lumMod val="75000"/>
                      <a:lumOff val="25000"/>
                    </a:schemeClr>
                  </a:solid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25990F9-E776-432A-AB8F-37E506D1DF1A}"/>
                    </a:ext>
                  </a:extLst>
                </p:cNvPr>
                <p:cNvSpPr txBox="1"/>
                <p:nvPr/>
              </p:nvSpPr>
              <p:spPr>
                <a:xfrm>
                  <a:off x="1828800" y="1381883"/>
                  <a:ext cx="717755" cy="382555"/>
                </a:xfrm>
                <a:prstGeom prst="rect">
                  <a:avLst/>
                </a:prstGeom>
                <a:noFill/>
                <a:ln>
                  <a:solidFill>
                    <a:schemeClr val="tx1">
                      <a:lumMod val="75000"/>
                      <a:lumOff val="25000"/>
                    </a:schemeClr>
                  </a:solidFill>
                </a:ln>
                <a:effectLst>
                  <a:outerShdw blurRad="149987" dist="250190" dir="8460000" algn="ctr">
                    <a:srgbClr val="000000">
                      <a:alpha val="28000"/>
                    </a:srgbClr>
                  </a:outerShdw>
                </a:effectLst>
                <a:sp3d prstMaterial="metal">
                  <a:bevelT w="88900" h="88900"/>
                </a:sp3d>
              </p:spPr>
              <p:txBody>
                <a:bodyPr wrap="square" rtlCol="0">
                  <a:spAutoFit/>
                </a:bodyPr>
                <a:lstStyle/>
                <a:p>
                  <a:pPr algn="ctr"/>
                  <a:r>
                    <a:rPr lang="en-US" b="1" dirty="0">
                      <a:solidFill>
                        <a:schemeClr val="bg1"/>
                      </a:solidFill>
                    </a:rPr>
                    <a:t>N</a:t>
                  </a:r>
                  <a:r>
                    <a:rPr lang="en-US" sz="1200" b="1" dirty="0">
                      <a:solidFill>
                        <a:schemeClr val="bg1"/>
                      </a:solidFill>
                    </a:rPr>
                    <a:t>2</a:t>
                  </a:r>
                  <a:r>
                    <a:rPr lang="en-US" b="1" dirty="0">
                      <a:solidFill>
                        <a:schemeClr val="bg1"/>
                      </a:solidFill>
                    </a:rPr>
                    <a:t>O</a:t>
                  </a:r>
                </a:p>
              </p:txBody>
            </p:sp>
          </p:grpSp>
          <p:grpSp>
            <p:nvGrpSpPr>
              <p:cNvPr id="12" name="Group 11">
                <a:extLst>
                  <a:ext uri="{FF2B5EF4-FFF2-40B4-BE49-F238E27FC236}">
                    <a16:creationId xmlns:a16="http://schemas.microsoft.com/office/drawing/2014/main" id="{4E9BE8AD-0C64-426F-9BC3-07CEB9100209}"/>
                  </a:ext>
                </a:extLst>
              </p:cNvPr>
              <p:cNvGrpSpPr/>
              <p:nvPr/>
            </p:nvGrpSpPr>
            <p:grpSpPr>
              <a:xfrm>
                <a:off x="5642430" y="742285"/>
                <a:ext cx="717755" cy="688258"/>
                <a:chOff x="1828800" y="1229032"/>
                <a:chExt cx="717755" cy="688258"/>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CB65C4B6-BC52-4E95-ABA9-5CAD105FF8A5}"/>
                    </a:ext>
                  </a:extLst>
                </p:cNvPr>
                <p:cNvSpPr/>
                <p:nvPr/>
              </p:nvSpPr>
              <p:spPr>
                <a:xfrm>
                  <a:off x="1828800" y="1229032"/>
                  <a:ext cx="717755" cy="688258"/>
                </a:xfrm>
                <a:prstGeom prst="ellipse">
                  <a:avLst/>
                </a:prstGeom>
                <a:solidFill>
                  <a:schemeClr val="tx1">
                    <a:lumMod val="65000"/>
                    <a:lumOff val="35000"/>
                  </a:schemeClr>
                </a:solidFill>
                <a:ln>
                  <a:solidFill>
                    <a:schemeClr val="tx1">
                      <a:lumMod val="75000"/>
                      <a:lumOff val="25000"/>
                    </a:schemeClr>
                  </a:solid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825D030-533F-4819-8BCA-9460EDE33B27}"/>
                    </a:ext>
                  </a:extLst>
                </p:cNvPr>
                <p:cNvSpPr txBox="1"/>
                <p:nvPr/>
              </p:nvSpPr>
              <p:spPr>
                <a:xfrm>
                  <a:off x="1828800" y="1381883"/>
                  <a:ext cx="717755" cy="382555"/>
                </a:xfrm>
                <a:prstGeom prst="rect">
                  <a:avLst/>
                </a:prstGeom>
                <a:noFill/>
                <a:ln>
                  <a:solidFill>
                    <a:schemeClr val="tx1">
                      <a:lumMod val="75000"/>
                      <a:lumOff val="25000"/>
                    </a:schemeClr>
                  </a:solidFill>
                </a:ln>
                <a:effectLst>
                  <a:outerShdw blurRad="149987" dist="250190" dir="8460000" algn="ctr">
                    <a:srgbClr val="000000">
                      <a:alpha val="28000"/>
                    </a:srgbClr>
                  </a:outerShdw>
                </a:effectLst>
                <a:sp3d prstMaterial="metal">
                  <a:bevelT w="88900" h="88900"/>
                </a:sp3d>
              </p:spPr>
              <p:txBody>
                <a:bodyPr wrap="square" rtlCol="0">
                  <a:spAutoFit/>
                </a:bodyPr>
                <a:lstStyle/>
                <a:p>
                  <a:pPr algn="ctr"/>
                  <a:r>
                    <a:rPr lang="en-US" b="1" dirty="0">
                      <a:solidFill>
                        <a:schemeClr val="bg1"/>
                      </a:solidFill>
                    </a:rPr>
                    <a:t>HFCs</a:t>
                  </a:r>
                </a:p>
              </p:txBody>
            </p:sp>
          </p:grpSp>
          <p:grpSp>
            <p:nvGrpSpPr>
              <p:cNvPr id="15" name="Group 14">
                <a:extLst>
                  <a:ext uri="{FF2B5EF4-FFF2-40B4-BE49-F238E27FC236}">
                    <a16:creationId xmlns:a16="http://schemas.microsoft.com/office/drawing/2014/main" id="{F466DB1E-5263-460F-A422-F3178A3F1001}"/>
                  </a:ext>
                </a:extLst>
              </p:cNvPr>
              <p:cNvGrpSpPr/>
              <p:nvPr/>
            </p:nvGrpSpPr>
            <p:grpSpPr>
              <a:xfrm>
                <a:off x="6509481" y="742285"/>
                <a:ext cx="717755" cy="688258"/>
                <a:chOff x="1828800" y="1229032"/>
                <a:chExt cx="717755" cy="688258"/>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0635B88F-65A3-4A57-9356-1783C4ED5C26}"/>
                    </a:ext>
                  </a:extLst>
                </p:cNvPr>
                <p:cNvSpPr/>
                <p:nvPr/>
              </p:nvSpPr>
              <p:spPr>
                <a:xfrm>
                  <a:off x="1828800" y="1229032"/>
                  <a:ext cx="717755" cy="688258"/>
                </a:xfrm>
                <a:prstGeom prst="ellipse">
                  <a:avLst/>
                </a:prstGeom>
                <a:solidFill>
                  <a:schemeClr val="tx1">
                    <a:lumMod val="65000"/>
                    <a:lumOff val="35000"/>
                  </a:schemeClr>
                </a:solidFill>
                <a:ln>
                  <a:solidFill>
                    <a:schemeClr val="tx1">
                      <a:lumMod val="75000"/>
                      <a:lumOff val="25000"/>
                    </a:schemeClr>
                  </a:solid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084172D-30A2-4B5C-B1FD-FB08BE43AA3D}"/>
                    </a:ext>
                  </a:extLst>
                </p:cNvPr>
                <p:cNvSpPr txBox="1"/>
                <p:nvPr/>
              </p:nvSpPr>
              <p:spPr>
                <a:xfrm>
                  <a:off x="1828800" y="1381883"/>
                  <a:ext cx="717755" cy="382555"/>
                </a:xfrm>
                <a:prstGeom prst="rect">
                  <a:avLst/>
                </a:prstGeom>
                <a:noFill/>
                <a:ln>
                  <a:solidFill>
                    <a:schemeClr val="tx1">
                      <a:lumMod val="75000"/>
                      <a:lumOff val="25000"/>
                    </a:schemeClr>
                  </a:solidFill>
                </a:ln>
                <a:effectLst>
                  <a:outerShdw blurRad="149987" dist="250190" dir="8460000" algn="ctr">
                    <a:srgbClr val="000000">
                      <a:alpha val="28000"/>
                    </a:srgbClr>
                  </a:outerShdw>
                </a:effectLst>
                <a:sp3d prstMaterial="metal">
                  <a:bevelT w="88900" h="88900"/>
                </a:sp3d>
              </p:spPr>
              <p:txBody>
                <a:bodyPr wrap="square" rtlCol="0">
                  <a:spAutoFit/>
                </a:bodyPr>
                <a:lstStyle/>
                <a:p>
                  <a:pPr algn="ctr"/>
                  <a:r>
                    <a:rPr lang="en-US" b="1" dirty="0">
                      <a:solidFill>
                        <a:schemeClr val="bg1"/>
                      </a:solidFill>
                    </a:rPr>
                    <a:t>PFCs</a:t>
                  </a:r>
                </a:p>
              </p:txBody>
            </p:sp>
          </p:grpSp>
          <p:grpSp>
            <p:nvGrpSpPr>
              <p:cNvPr id="18" name="Group 17">
                <a:extLst>
                  <a:ext uri="{FF2B5EF4-FFF2-40B4-BE49-F238E27FC236}">
                    <a16:creationId xmlns:a16="http://schemas.microsoft.com/office/drawing/2014/main" id="{16294B6D-3B31-486C-8B77-6BAD665659D6}"/>
                  </a:ext>
                </a:extLst>
              </p:cNvPr>
              <p:cNvGrpSpPr/>
              <p:nvPr/>
            </p:nvGrpSpPr>
            <p:grpSpPr>
              <a:xfrm>
                <a:off x="7387004" y="742285"/>
                <a:ext cx="717755" cy="688258"/>
                <a:chOff x="1828800" y="1229032"/>
                <a:chExt cx="717755" cy="688258"/>
              </a:xfrm>
              <a:scene3d>
                <a:camera prst="orthographicFront">
                  <a:rot lat="0" lon="0" rev="0"/>
                </a:camera>
                <a:lightRig rig="contrasting" dir="t">
                  <a:rot lat="0" lon="0" rev="1500000"/>
                </a:lightRig>
              </a:scene3d>
            </p:grpSpPr>
            <p:sp>
              <p:nvSpPr>
                <p:cNvPr id="19" name="Oval 18">
                  <a:extLst>
                    <a:ext uri="{FF2B5EF4-FFF2-40B4-BE49-F238E27FC236}">
                      <a16:creationId xmlns:a16="http://schemas.microsoft.com/office/drawing/2014/main" id="{C53C8897-62D6-4E1F-987E-A72C765B2481}"/>
                    </a:ext>
                  </a:extLst>
                </p:cNvPr>
                <p:cNvSpPr/>
                <p:nvPr/>
              </p:nvSpPr>
              <p:spPr>
                <a:xfrm>
                  <a:off x="1828800" y="1229032"/>
                  <a:ext cx="717755" cy="688258"/>
                </a:xfrm>
                <a:prstGeom prst="ellipse">
                  <a:avLst/>
                </a:prstGeom>
                <a:solidFill>
                  <a:schemeClr val="tx1">
                    <a:lumMod val="65000"/>
                    <a:lumOff val="35000"/>
                  </a:schemeClr>
                </a:solidFill>
                <a:ln>
                  <a:solidFill>
                    <a:schemeClr val="tx1">
                      <a:lumMod val="75000"/>
                      <a:lumOff val="25000"/>
                    </a:schemeClr>
                  </a:solid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BC11A5-5BC4-4971-B051-7ABF4414A773}"/>
                    </a:ext>
                  </a:extLst>
                </p:cNvPr>
                <p:cNvSpPr txBox="1"/>
                <p:nvPr/>
              </p:nvSpPr>
              <p:spPr>
                <a:xfrm>
                  <a:off x="1828800" y="1381883"/>
                  <a:ext cx="717755" cy="382555"/>
                </a:xfrm>
                <a:prstGeom prst="rect">
                  <a:avLst/>
                </a:prstGeom>
                <a:noFill/>
                <a:ln>
                  <a:solidFill>
                    <a:schemeClr val="tx1">
                      <a:lumMod val="75000"/>
                      <a:lumOff val="25000"/>
                    </a:schemeClr>
                  </a:solidFill>
                </a:ln>
                <a:effectLst>
                  <a:outerShdw blurRad="149987" dist="250190" dir="8460000" algn="ctr">
                    <a:srgbClr val="000000">
                      <a:alpha val="28000"/>
                    </a:srgbClr>
                  </a:outerShdw>
                </a:effectLst>
                <a:sp3d prstMaterial="metal">
                  <a:bevelT w="88900" h="88900"/>
                </a:sp3d>
              </p:spPr>
              <p:txBody>
                <a:bodyPr wrap="square" rtlCol="0">
                  <a:spAutoFit/>
                </a:bodyPr>
                <a:lstStyle/>
                <a:p>
                  <a:pPr algn="ctr"/>
                  <a:r>
                    <a:rPr lang="en-US" b="1" dirty="0">
                      <a:solidFill>
                        <a:schemeClr val="bg1"/>
                      </a:solidFill>
                    </a:rPr>
                    <a:t>SF</a:t>
                  </a:r>
                  <a:r>
                    <a:rPr lang="en-US" sz="1200" b="1" dirty="0">
                      <a:solidFill>
                        <a:schemeClr val="bg1"/>
                      </a:solidFill>
                    </a:rPr>
                    <a:t>6</a:t>
                  </a:r>
                  <a:endParaRPr lang="en-US" b="1" dirty="0">
                    <a:solidFill>
                      <a:schemeClr val="bg1"/>
                    </a:solidFill>
                  </a:endParaRPr>
                </a:p>
              </p:txBody>
            </p:sp>
          </p:grpSp>
          <p:grpSp>
            <p:nvGrpSpPr>
              <p:cNvPr id="21" name="Group 20">
                <a:extLst>
                  <a:ext uri="{FF2B5EF4-FFF2-40B4-BE49-F238E27FC236}">
                    <a16:creationId xmlns:a16="http://schemas.microsoft.com/office/drawing/2014/main" id="{ADA88286-1DD1-45A2-9121-DBE68EB85636}"/>
                  </a:ext>
                </a:extLst>
              </p:cNvPr>
              <p:cNvGrpSpPr/>
              <p:nvPr/>
            </p:nvGrpSpPr>
            <p:grpSpPr>
              <a:xfrm>
                <a:off x="8254055" y="742285"/>
                <a:ext cx="717755" cy="688258"/>
                <a:chOff x="1828800" y="1229032"/>
                <a:chExt cx="717755" cy="688258"/>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07318E53-9725-4252-AB35-4ED7A1A34ECE}"/>
                    </a:ext>
                  </a:extLst>
                </p:cNvPr>
                <p:cNvSpPr/>
                <p:nvPr/>
              </p:nvSpPr>
              <p:spPr>
                <a:xfrm>
                  <a:off x="1828800" y="1229032"/>
                  <a:ext cx="717755" cy="688258"/>
                </a:xfrm>
                <a:prstGeom prst="ellipse">
                  <a:avLst/>
                </a:prstGeom>
                <a:solidFill>
                  <a:schemeClr val="tx1">
                    <a:lumMod val="65000"/>
                    <a:lumOff val="35000"/>
                  </a:schemeClr>
                </a:solidFill>
                <a:ln>
                  <a:solidFill>
                    <a:schemeClr val="tx1">
                      <a:lumMod val="75000"/>
                      <a:lumOff val="25000"/>
                    </a:schemeClr>
                  </a:solid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B304B88-2D4C-4ED4-85DC-D407AE15FA02}"/>
                    </a:ext>
                  </a:extLst>
                </p:cNvPr>
                <p:cNvSpPr txBox="1"/>
                <p:nvPr/>
              </p:nvSpPr>
              <p:spPr>
                <a:xfrm>
                  <a:off x="1828800" y="1381883"/>
                  <a:ext cx="717755" cy="382555"/>
                </a:xfrm>
                <a:prstGeom prst="rect">
                  <a:avLst/>
                </a:prstGeom>
                <a:noFill/>
                <a:ln>
                  <a:solidFill>
                    <a:schemeClr val="tx1">
                      <a:lumMod val="75000"/>
                      <a:lumOff val="25000"/>
                    </a:schemeClr>
                  </a:solidFill>
                </a:ln>
                <a:effectLst>
                  <a:outerShdw blurRad="149987" dist="250190" dir="8460000" algn="ctr">
                    <a:srgbClr val="000000">
                      <a:alpha val="28000"/>
                    </a:srgbClr>
                  </a:outerShdw>
                </a:effectLst>
                <a:sp3d prstMaterial="metal">
                  <a:bevelT w="88900" h="88900"/>
                </a:sp3d>
              </p:spPr>
              <p:txBody>
                <a:bodyPr wrap="square" rtlCol="0">
                  <a:spAutoFit/>
                </a:bodyPr>
                <a:lstStyle/>
                <a:p>
                  <a:pPr algn="ctr"/>
                  <a:r>
                    <a:rPr lang="en-US" b="1" dirty="0">
                      <a:solidFill>
                        <a:schemeClr val="bg1"/>
                      </a:solidFill>
                    </a:rPr>
                    <a:t>NF</a:t>
                  </a:r>
                  <a:r>
                    <a:rPr lang="en-US" sz="1200" b="1" dirty="0">
                      <a:solidFill>
                        <a:schemeClr val="bg1"/>
                      </a:solidFill>
                    </a:rPr>
                    <a:t>3</a:t>
                  </a:r>
                  <a:endParaRPr lang="en-US" b="1" dirty="0">
                    <a:solidFill>
                      <a:schemeClr val="bg1"/>
                    </a:solidFill>
                  </a:endParaRPr>
                </a:p>
              </p:txBody>
            </p:sp>
          </p:grpSp>
        </p:grpSp>
      </p:grpSp>
      <p:sp>
        <p:nvSpPr>
          <p:cNvPr id="105" name="Rectangle: Rounded Corners 104">
            <a:extLst>
              <a:ext uri="{FF2B5EF4-FFF2-40B4-BE49-F238E27FC236}">
                <a16:creationId xmlns:a16="http://schemas.microsoft.com/office/drawing/2014/main" id="{E379F0B5-F780-4F35-9365-C7895A703444}"/>
              </a:ext>
            </a:extLst>
          </p:cNvPr>
          <p:cNvSpPr/>
          <p:nvPr/>
        </p:nvSpPr>
        <p:spPr>
          <a:xfrm>
            <a:off x="7837421" y="1815992"/>
            <a:ext cx="3296760" cy="3847505"/>
          </a:xfrm>
          <a:prstGeom prst="roundRect">
            <a:avLst/>
          </a:prstGeom>
          <a:solidFill>
            <a:schemeClr val="bg1">
              <a:lumMod val="85000"/>
            </a:schemeClr>
          </a:solidFill>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1400" b="1" i="0" dirty="0">
                <a:solidFill>
                  <a:srgbClr val="002060"/>
                </a:solidFill>
                <a:effectLst/>
              </a:rPr>
              <a:t>“In a globally connected world where production and consumption span global supply chains, countries will increasingly have to take responsibility for emissions which are embedded in the products they consume - even if these emissions took place outside of their jurisdiction...the carbon footprints of </a:t>
            </a:r>
            <a:r>
              <a:rPr lang="en-US" sz="1400" b="1" i="0" u="sng" dirty="0">
                <a:solidFill>
                  <a:srgbClr val="002060"/>
                </a:solidFill>
                <a:effectLst/>
              </a:rPr>
              <a:t>developed</a:t>
            </a:r>
            <a:r>
              <a:rPr lang="en-US" sz="1400" b="1" i="0" dirty="0">
                <a:solidFill>
                  <a:srgbClr val="002060"/>
                </a:solidFill>
                <a:effectLst/>
              </a:rPr>
              <a:t> countries are shrinking, while raw material extraction and heavy industry is increasingly moving to </a:t>
            </a:r>
            <a:r>
              <a:rPr lang="en-US" sz="1400" b="1" i="0" u="sng" dirty="0">
                <a:solidFill>
                  <a:srgbClr val="002060"/>
                </a:solidFill>
                <a:effectLst/>
              </a:rPr>
              <a:t>developing</a:t>
            </a:r>
            <a:r>
              <a:rPr lang="en-US" sz="1400" b="1" i="0" dirty="0">
                <a:solidFill>
                  <a:srgbClr val="002060"/>
                </a:solidFill>
                <a:effectLst/>
              </a:rPr>
              <a:t> countries where </a:t>
            </a:r>
            <a:r>
              <a:rPr lang="en-US" sz="1400" b="1" i="0" dirty="0" err="1">
                <a:solidFill>
                  <a:srgbClr val="002060"/>
                </a:solidFill>
                <a:effectLst/>
              </a:rPr>
              <a:t>labour</a:t>
            </a:r>
            <a:r>
              <a:rPr lang="en-US" sz="1400" b="1" i="0" dirty="0">
                <a:solidFill>
                  <a:srgbClr val="002060"/>
                </a:solidFill>
                <a:effectLst/>
              </a:rPr>
              <a:t> costs are lower and there is less capacity to enact and enforce regulations and standards.”</a:t>
            </a:r>
          </a:p>
        </p:txBody>
      </p:sp>
      <p:sp>
        <p:nvSpPr>
          <p:cNvPr id="41" name="TextBox 40">
            <a:extLst>
              <a:ext uri="{FF2B5EF4-FFF2-40B4-BE49-F238E27FC236}">
                <a16:creationId xmlns:a16="http://schemas.microsoft.com/office/drawing/2014/main" id="{BF6A0A84-AC6A-49CC-AC93-E60ECD5F6752}"/>
              </a:ext>
            </a:extLst>
          </p:cNvPr>
          <p:cNvSpPr txBox="1"/>
          <p:nvPr/>
        </p:nvSpPr>
        <p:spPr>
          <a:xfrm>
            <a:off x="6830614" y="1674937"/>
            <a:ext cx="1217909" cy="2031325"/>
          </a:xfrm>
          <a:prstGeom prst="rect">
            <a:avLst/>
          </a:prstGeom>
          <a:solidFill>
            <a:schemeClr val="bg1"/>
          </a:solidFill>
          <a:ln w="28575">
            <a:solidFill>
              <a:srgbClr val="E81C34"/>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u="sng" dirty="0">
                <a:solidFill>
                  <a:schemeClr val="tx1">
                    <a:lumMod val="65000"/>
                    <a:lumOff val="35000"/>
                  </a:schemeClr>
                </a:solidFill>
              </a:rPr>
              <a:t>Scope  1 Direct</a:t>
            </a:r>
          </a:p>
          <a:p>
            <a:pPr algn="ctr"/>
            <a:r>
              <a:rPr lang="en-US" b="1" u="sng" dirty="0">
                <a:solidFill>
                  <a:schemeClr val="tx1">
                    <a:lumMod val="65000"/>
                    <a:lumOff val="35000"/>
                  </a:schemeClr>
                </a:solidFill>
              </a:rPr>
              <a:t>Emissions</a:t>
            </a:r>
          </a:p>
          <a:p>
            <a:pPr algn="ctr"/>
            <a:r>
              <a:rPr lang="en-US" b="1" dirty="0">
                <a:solidFill>
                  <a:schemeClr val="tx1">
                    <a:lumMod val="65000"/>
                    <a:lumOff val="35000"/>
                  </a:schemeClr>
                </a:solidFill>
              </a:rPr>
              <a:t>by the reporting company itself</a:t>
            </a:r>
          </a:p>
        </p:txBody>
      </p:sp>
      <p:grpSp>
        <p:nvGrpSpPr>
          <p:cNvPr id="25" name="Group 24">
            <a:extLst>
              <a:ext uri="{FF2B5EF4-FFF2-40B4-BE49-F238E27FC236}">
                <a16:creationId xmlns:a16="http://schemas.microsoft.com/office/drawing/2014/main" id="{95A84B5B-AB06-496E-A730-C9A68AE11570}"/>
              </a:ext>
            </a:extLst>
          </p:cNvPr>
          <p:cNvGrpSpPr/>
          <p:nvPr/>
        </p:nvGrpSpPr>
        <p:grpSpPr>
          <a:xfrm>
            <a:off x="5643758" y="2287275"/>
            <a:ext cx="1308800" cy="1760171"/>
            <a:chOff x="5643758" y="2287275"/>
            <a:chExt cx="1308800" cy="1760171"/>
          </a:xfrm>
        </p:grpSpPr>
        <p:sp>
          <p:nvSpPr>
            <p:cNvPr id="27" name="Arrow: Up 26">
              <a:extLst>
                <a:ext uri="{FF2B5EF4-FFF2-40B4-BE49-F238E27FC236}">
                  <a16:creationId xmlns:a16="http://schemas.microsoft.com/office/drawing/2014/main" id="{B6928B8F-5F2B-405D-A2E5-D5D287F5488D}"/>
                </a:ext>
              </a:extLst>
            </p:cNvPr>
            <p:cNvSpPr/>
            <p:nvPr/>
          </p:nvSpPr>
          <p:spPr>
            <a:xfrm>
              <a:off x="5643758" y="2287275"/>
              <a:ext cx="1308800" cy="1728815"/>
            </a:xfrm>
            <a:prstGeom prst="upArrow">
              <a:avLst>
                <a:gd name="adj1" fmla="val 50000"/>
                <a:gd name="adj2" fmla="val 55796"/>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B3CA47B2-CD94-4927-BD06-0B3F06827296}"/>
                </a:ext>
              </a:extLst>
            </p:cNvPr>
            <p:cNvSpPr txBox="1"/>
            <p:nvPr/>
          </p:nvSpPr>
          <p:spPr>
            <a:xfrm>
              <a:off x="5897500" y="2847117"/>
              <a:ext cx="814657" cy="1200329"/>
            </a:xfrm>
            <a:prstGeom prst="rect">
              <a:avLst/>
            </a:prstGeom>
            <a:noFill/>
            <a:ln>
              <a:noFill/>
            </a:ln>
          </p:spPr>
          <p:txBody>
            <a:bodyPr wrap="square" rtlCol="0">
              <a:spAutoFit/>
            </a:bodyPr>
            <a:lstStyle/>
            <a:p>
              <a:pPr algn="ctr"/>
              <a:endParaRPr lang="en-US" sz="800" b="1" dirty="0">
                <a:solidFill>
                  <a:schemeClr val="bg1"/>
                </a:solidFill>
              </a:endParaRPr>
            </a:p>
            <a:p>
              <a:pPr algn="ctr"/>
              <a:r>
                <a:rPr lang="en-US" sz="1000" b="1" dirty="0">
                  <a:solidFill>
                    <a:schemeClr val="bg1"/>
                  </a:solidFill>
                </a:rPr>
                <a:t>company facilities</a:t>
              </a:r>
            </a:p>
            <a:p>
              <a:pPr algn="ctr"/>
              <a:endParaRPr lang="en-US" sz="1200" b="1" dirty="0">
                <a:solidFill>
                  <a:schemeClr val="bg1"/>
                </a:solidFill>
              </a:endParaRPr>
            </a:p>
            <a:p>
              <a:pPr algn="ctr"/>
              <a:endParaRPr lang="en-US" sz="1200" b="1" dirty="0">
                <a:solidFill>
                  <a:schemeClr val="bg1"/>
                </a:solidFill>
              </a:endParaRPr>
            </a:p>
            <a:p>
              <a:pPr algn="ctr"/>
              <a:r>
                <a:rPr lang="en-US" sz="1000" b="1" dirty="0">
                  <a:solidFill>
                    <a:schemeClr val="bg1"/>
                  </a:solidFill>
                </a:rPr>
                <a:t>company vehicles</a:t>
              </a:r>
            </a:p>
          </p:txBody>
        </p:sp>
        <p:pic>
          <p:nvPicPr>
            <p:cNvPr id="83" name="Picture 82">
              <a:extLst>
                <a:ext uri="{FF2B5EF4-FFF2-40B4-BE49-F238E27FC236}">
                  <a16:creationId xmlns:a16="http://schemas.microsoft.com/office/drawing/2014/main" id="{891341F8-85A6-4BF6-AA47-6B05AE476160}"/>
                </a:ext>
              </a:extLst>
            </p:cNvPr>
            <p:cNvPicPr>
              <a:picLocks noChangeAspect="1"/>
            </p:cNvPicPr>
            <p:nvPr/>
          </p:nvPicPr>
          <p:blipFill rotWithShape="1">
            <a:blip r:embed="rId4"/>
            <a:srcRect l="43334" t="40809" r="51447" b="54379"/>
            <a:stretch/>
          </p:blipFill>
          <p:spPr>
            <a:xfrm flipH="1">
              <a:off x="6083342" y="3353448"/>
              <a:ext cx="472728" cy="306611"/>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5" name="Picture 84">
              <a:extLst>
                <a:ext uri="{FF2B5EF4-FFF2-40B4-BE49-F238E27FC236}">
                  <a16:creationId xmlns:a16="http://schemas.microsoft.com/office/drawing/2014/main" id="{1344C62D-1742-48DA-9C06-76B36149E4BD}"/>
                </a:ext>
              </a:extLst>
            </p:cNvPr>
            <p:cNvPicPr>
              <a:picLocks noChangeAspect="1"/>
            </p:cNvPicPr>
            <p:nvPr/>
          </p:nvPicPr>
          <p:blipFill rotWithShape="1">
            <a:blip r:embed="rId5"/>
            <a:srcRect l="34226" t="36975" r="52183" b="34930"/>
            <a:stretch/>
          </p:blipFill>
          <p:spPr>
            <a:xfrm>
              <a:off x="6095157" y="2560195"/>
              <a:ext cx="393217" cy="41850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sp>
        <p:nvSpPr>
          <p:cNvPr id="76" name="Arrow: Circular 75">
            <a:extLst>
              <a:ext uri="{FF2B5EF4-FFF2-40B4-BE49-F238E27FC236}">
                <a16:creationId xmlns:a16="http://schemas.microsoft.com/office/drawing/2014/main" id="{4D0D9508-CF6A-46EE-9EC7-10322F349273}"/>
              </a:ext>
            </a:extLst>
          </p:cNvPr>
          <p:cNvSpPr/>
          <p:nvPr/>
        </p:nvSpPr>
        <p:spPr>
          <a:xfrm rot="11064635" flipH="1">
            <a:off x="-9643" y="-809752"/>
            <a:ext cx="6400501" cy="7041374"/>
          </a:xfrm>
          <a:prstGeom prst="circularArrow">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Box 38">
            <a:extLst>
              <a:ext uri="{FF2B5EF4-FFF2-40B4-BE49-F238E27FC236}">
                <a16:creationId xmlns:a16="http://schemas.microsoft.com/office/drawing/2014/main" id="{46DE8D36-5E21-4DF8-992D-069508DD165C}"/>
              </a:ext>
            </a:extLst>
          </p:cNvPr>
          <p:cNvSpPr txBox="1"/>
          <p:nvPr/>
        </p:nvSpPr>
        <p:spPr>
          <a:xfrm>
            <a:off x="2741425" y="2605356"/>
            <a:ext cx="1984016" cy="1754326"/>
          </a:xfrm>
          <a:prstGeom prst="rect">
            <a:avLst/>
          </a:prstGeom>
          <a:solidFill>
            <a:schemeClr val="bg1"/>
          </a:solidFill>
          <a:ln w="28575">
            <a:solidFill>
              <a:srgbClr val="E81C34"/>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u="sng" dirty="0">
                <a:solidFill>
                  <a:schemeClr val="accent4">
                    <a:lumMod val="50000"/>
                  </a:schemeClr>
                </a:solidFill>
              </a:rPr>
              <a:t>Scope 2 Indirect    Emissions</a:t>
            </a:r>
          </a:p>
          <a:p>
            <a:pPr algn="ctr"/>
            <a:r>
              <a:rPr lang="en-US" b="1" dirty="0">
                <a:solidFill>
                  <a:srgbClr val="7F6000"/>
                </a:solidFill>
              </a:rPr>
              <a:t>from the use of electricity, heat or steam supplied by others</a:t>
            </a:r>
          </a:p>
        </p:txBody>
      </p:sp>
      <p:sp>
        <p:nvSpPr>
          <p:cNvPr id="2" name="Arrow: Circular 1">
            <a:extLst>
              <a:ext uri="{FF2B5EF4-FFF2-40B4-BE49-F238E27FC236}">
                <a16:creationId xmlns:a16="http://schemas.microsoft.com/office/drawing/2014/main" id="{BB1CA02F-400E-42EF-9800-863C079EF3E9}"/>
              </a:ext>
            </a:extLst>
          </p:cNvPr>
          <p:cNvSpPr/>
          <p:nvPr/>
        </p:nvSpPr>
        <p:spPr>
          <a:xfrm rot="10565496">
            <a:off x="6060865" y="203410"/>
            <a:ext cx="6207224" cy="6997484"/>
          </a:xfrm>
          <a:prstGeom prst="circular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Arrow: Circular 57">
            <a:extLst>
              <a:ext uri="{FF2B5EF4-FFF2-40B4-BE49-F238E27FC236}">
                <a16:creationId xmlns:a16="http://schemas.microsoft.com/office/drawing/2014/main" id="{73399DEF-3F65-4287-B9D4-801D683788EB}"/>
              </a:ext>
            </a:extLst>
          </p:cNvPr>
          <p:cNvSpPr/>
          <p:nvPr/>
        </p:nvSpPr>
        <p:spPr>
          <a:xfrm rot="11064635" flipH="1">
            <a:off x="-38781" y="127246"/>
            <a:ext cx="6400501" cy="7041374"/>
          </a:xfrm>
          <a:prstGeom prst="circular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a:extLst>
              <a:ext uri="{FF2B5EF4-FFF2-40B4-BE49-F238E27FC236}">
                <a16:creationId xmlns:a16="http://schemas.microsoft.com/office/drawing/2014/main" id="{5F66B473-14D9-46BC-9132-99B988F94377}"/>
              </a:ext>
            </a:extLst>
          </p:cNvPr>
          <p:cNvSpPr txBox="1"/>
          <p:nvPr/>
        </p:nvSpPr>
        <p:spPr>
          <a:xfrm>
            <a:off x="5388016" y="5276900"/>
            <a:ext cx="1537622" cy="1477328"/>
          </a:xfrm>
          <a:prstGeom prst="rect">
            <a:avLst/>
          </a:prstGeom>
          <a:solidFill>
            <a:schemeClr val="bg1"/>
          </a:solidFill>
          <a:ln w="28575">
            <a:solidFill>
              <a:srgbClr val="E81C34"/>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u="sng" dirty="0">
                <a:solidFill>
                  <a:schemeClr val="accent5">
                    <a:lumMod val="75000"/>
                  </a:schemeClr>
                </a:solidFill>
              </a:rPr>
              <a:t>Scope 3 Indirect</a:t>
            </a:r>
          </a:p>
          <a:p>
            <a:pPr algn="ctr"/>
            <a:r>
              <a:rPr lang="en-US" b="1" u="sng" dirty="0">
                <a:solidFill>
                  <a:schemeClr val="accent5">
                    <a:lumMod val="75000"/>
                  </a:schemeClr>
                </a:solidFill>
              </a:rPr>
              <a:t>Emissions</a:t>
            </a:r>
          </a:p>
          <a:p>
            <a:pPr algn="ctr"/>
            <a:r>
              <a:rPr lang="en-US" b="1" dirty="0">
                <a:solidFill>
                  <a:schemeClr val="accent5">
                    <a:lumMod val="75000"/>
                  </a:schemeClr>
                </a:solidFill>
              </a:rPr>
              <a:t>from various supply chains</a:t>
            </a:r>
          </a:p>
        </p:txBody>
      </p:sp>
      <p:sp>
        <p:nvSpPr>
          <p:cNvPr id="60" name="TextBox 59">
            <a:extLst>
              <a:ext uri="{FF2B5EF4-FFF2-40B4-BE49-F238E27FC236}">
                <a16:creationId xmlns:a16="http://schemas.microsoft.com/office/drawing/2014/main" id="{1B67D5DA-C459-441E-BA52-4B128D51DEBD}"/>
              </a:ext>
            </a:extLst>
          </p:cNvPr>
          <p:cNvSpPr txBox="1"/>
          <p:nvPr/>
        </p:nvSpPr>
        <p:spPr>
          <a:xfrm>
            <a:off x="370986" y="4138184"/>
            <a:ext cx="814657" cy="553998"/>
          </a:xfrm>
          <a:prstGeom prst="rect">
            <a:avLst/>
          </a:prstGeom>
          <a:noFill/>
          <a:ln>
            <a:noFill/>
          </a:ln>
        </p:spPr>
        <p:txBody>
          <a:bodyPr wrap="square" rtlCol="0">
            <a:spAutoFit/>
          </a:bodyPr>
          <a:lstStyle/>
          <a:p>
            <a:pPr algn="ctr"/>
            <a:r>
              <a:rPr lang="en-US" sz="1000" b="1" dirty="0">
                <a:solidFill>
                  <a:schemeClr val="bg1"/>
                </a:solidFill>
              </a:rPr>
              <a:t>purchased goods and services</a:t>
            </a:r>
          </a:p>
        </p:txBody>
      </p:sp>
      <p:sp>
        <p:nvSpPr>
          <p:cNvPr id="61" name="TextBox 60">
            <a:extLst>
              <a:ext uri="{FF2B5EF4-FFF2-40B4-BE49-F238E27FC236}">
                <a16:creationId xmlns:a16="http://schemas.microsoft.com/office/drawing/2014/main" id="{FCBE6D65-BA23-450F-9A37-1DAC96B0CCE7}"/>
              </a:ext>
            </a:extLst>
          </p:cNvPr>
          <p:cNvSpPr txBox="1"/>
          <p:nvPr/>
        </p:nvSpPr>
        <p:spPr>
          <a:xfrm>
            <a:off x="794903" y="5120520"/>
            <a:ext cx="602398" cy="400110"/>
          </a:xfrm>
          <a:prstGeom prst="rect">
            <a:avLst/>
          </a:prstGeom>
          <a:noFill/>
          <a:ln>
            <a:noFill/>
          </a:ln>
        </p:spPr>
        <p:txBody>
          <a:bodyPr wrap="square" rtlCol="0">
            <a:spAutoFit/>
          </a:bodyPr>
          <a:lstStyle/>
          <a:p>
            <a:pPr algn="ctr"/>
            <a:r>
              <a:rPr lang="en-US" sz="1000" b="1" dirty="0">
                <a:solidFill>
                  <a:schemeClr val="bg1"/>
                </a:solidFill>
              </a:rPr>
              <a:t>capital goods</a:t>
            </a:r>
          </a:p>
        </p:txBody>
      </p:sp>
      <p:sp>
        <p:nvSpPr>
          <p:cNvPr id="62" name="TextBox 61">
            <a:extLst>
              <a:ext uri="{FF2B5EF4-FFF2-40B4-BE49-F238E27FC236}">
                <a16:creationId xmlns:a16="http://schemas.microsoft.com/office/drawing/2014/main" id="{9A615111-DC09-49C5-AF0F-C67A0FEC8FEC}"/>
              </a:ext>
            </a:extLst>
          </p:cNvPr>
          <p:cNvSpPr txBox="1"/>
          <p:nvPr/>
        </p:nvSpPr>
        <p:spPr>
          <a:xfrm>
            <a:off x="1244802" y="5769697"/>
            <a:ext cx="1010394" cy="553998"/>
          </a:xfrm>
          <a:prstGeom prst="rect">
            <a:avLst/>
          </a:prstGeom>
          <a:noFill/>
          <a:ln>
            <a:noFill/>
          </a:ln>
        </p:spPr>
        <p:txBody>
          <a:bodyPr wrap="square" rtlCol="0">
            <a:spAutoFit/>
          </a:bodyPr>
          <a:lstStyle/>
          <a:p>
            <a:r>
              <a:rPr lang="en-US" sz="1000" b="1" dirty="0">
                <a:solidFill>
                  <a:schemeClr val="bg1"/>
                </a:solidFill>
              </a:rPr>
              <a:t>fuel &amp; </a:t>
            </a:r>
          </a:p>
          <a:p>
            <a:r>
              <a:rPr lang="en-US" sz="1000" b="1" dirty="0">
                <a:solidFill>
                  <a:schemeClr val="bg1"/>
                </a:solidFill>
              </a:rPr>
              <a:t>  related energy</a:t>
            </a:r>
          </a:p>
          <a:p>
            <a:r>
              <a:rPr lang="en-US" sz="1000" b="1" dirty="0">
                <a:solidFill>
                  <a:schemeClr val="bg1"/>
                </a:solidFill>
              </a:rPr>
              <a:t>        services </a:t>
            </a:r>
          </a:p>
        </p:txBody>
      </p:sp>
      <p:sp>
        <p:nvSpPr>
          <p:cNvPr id="63" name="TextBox 62">
            <a:extLst>
              <a:ext uri="{FF2B5EF4-FFF2-40B4-BE49-F238E27FC236}">
                <a16:creationId xmlns:a16="http://schemas.microsoft.com/office/drawing/2014/main" id="{E581AA4A-CAB5-4696-A16E-5F6163F5B1B3}"/>
              </a:ext>
            </a:extLst>
          </p:cNvPr>
          <p:cNvSpPr txBox="1"/>
          <p:nvPr/>
        </p:nvSpPr>
        <p:spPr>
          <a:xfrm>
            <a:off x="2003449" y="6222828"/>
            <a:ext cx="1010393" cy="400110"/>
          </a:xfrm>
          <a:prstGeom prst="rect">
            <a:avLst/>
          </a:prstGeom>
          <a:noFill/>
          <a:ln>
            <a:noFill/>
          </a:ln>
        </p:spPr>
        <p:txBody>
          <a:bodyPr wrap="square" rtlCol="0">
            <a:spAutoFit/>
          </a:bodyPr>
          <a:lstStyle/>
          <a:p>
            <a:r>
              <a:rPr lang="en-US" sz="1000" b="1" dirty="0">
                <a:solidFill>
                  <a:schemeClr val="bg1"/>
                </a:solidFill>
              </a:rPr>
              <a:t>transportation</a:t>
            </a:r>
          </a:p>
          <a:p>
            <a:r>
              <a:rPr lang="en-US" sz="1000" b="1" dirty="0">
                <a:solidFill>
                  <a:schemeClr val="bg1"/>
                </a:solidFill>
              </a:rPr>
              <a:t> &amp; distribution</a:t>
            </a:r>
          </a:p>
        </p:txBody>
      </p:sp>
      <p:sp>
        <p:nvSpPr>
          <p:cNvPr id="64" name="TextBox 63">
            <a:extLst>
              <a:ext uri="{FF2B5EF4-FFF2-40B4-BE49-F238E27FC236}">
                <a16:creationId xmlns:a16="http://schemas.microsoft.com/office/drawing/2014/main" id="{ABA4EE95-B344-438E-8CE6-6341AB87A92F}"/>
              </a:ext>
            </a:extLst>
          </p:cNvPr>
          <p:cNvSpPr txBox="1"/>
          <p:nvPr/>
        </p:nvSpPr>
        <p:spPr>
          <a:xfrm>
            <a:off x="2838128" y="6344970"/>
            <a:ext cx="1217026" cy="400110"/>
          </a:xfrm>
          <a:prstGeom prst="rect">
            <a:avLst/>
          </a:prstGeom>
          <a:noFill/>
          <a:ln>
            <a:noFill/>
          </a:ln>
        </p:spPr>
        <p:txBody>
          <a:bodyPr wrap="square" rtlCol="0">
            <a:spAutoFit/>
          </a:bodyPr>
          <a:lstStyle/>
          <a:p>
            <a:pPr algn="ctr"/>
            <a:r>
              <a:rPr lang="en-US" sz="1000" b="1" dirty="0">
                <a:solidFill>
                  <a:schemeClr val="bg1"/>
                </a:solidFill>
              </a:rPr>
              <a:t>waste generated in operations</a:t>
            </a:r>
          </a:p>
        </p:txBody>
      </p:sp>
      <p:sp>
        <p:nvSpPr>
          <p:cNvPr id="59" name="TextBox 58">
            <a:extLst>
              <a:ext uri="{FF2B5EF4-FFF2-40B4-BE49-F238E27FC236}">
                <a16:creationId xmlns:a16="http://schemas.microsoft.com/office/drawing/2014/main" id="{E9389D3D-5834-4407-9C2B-3ABF6943E1AD}"/>
              </a:ext>
            </a:extLst>
          </p:cNvPr>
          <p:cNvSpPr txBox="1"/>
          <p:nvPr/>
        </p:nvSpPr>
        <p:spPr>
          <a:xfrm>
            <a:off x="3876825" y="6015896"/>
            <a:ext cx="897444" cy="400110"/>
          </a:xfrm>
          <a:prstGeom prst="rect">
            <a:avLst/>
          </a:prstGeom>
          <a:noFill/>
          <a:ln>
            <a:noFill/>
          </a:ln>
        </p:spPr>
        <p:txBody>
          <a:bodyPr wrap="square" rtlCol="0">
            <a:spAutoFit/>
          </a:bodyPr>
          <a:lstStyle/>
          <a:p>
            <a:pPr algn="ctr"/>
            <a:r>
              <a:rPr lang="en-US" sz="1000" b="1" dirty="0">
                <a:solidFill>
                  <a:schemeClr val="bg1"/>
                </a:solidFill>
              </a:rPr>
              <a:t>business travel</a:t>
            </a:r>
          </a:p>
        </p:txBody>
      </p:sp>
      <p:sp>
        <p:nvSpPr>
          <p:cNvPr id="65" name="TextBox 64">
            <a:extLst>
              <a:ext uri="{FF2B5EF4-FFF2-40B4-BE49-F238E27FC236}">
                <a16:creationId xmlns:a16="http://schemas.microsoft.com/office/drawing/2014/main" id="{590F0828-3FF6-49A1-A5CA-7A2F005B09F5}"/>
              </a:ext>
            </a:extLst>
          </p:cNvPr>
          <p:cNvSpPr txBox="1"/>
          <p:nvPr/>
        </p:nvSpPr>
        <p:spPr>
          <a:xfrm>
            <a:off x="4505305" y="5353382"/>
            <a:ext cx="897444" cy="400110"/>
          </a:xfrm>
          <a:prstGeom prst="rect">
            <a:avLst/>
          </a:prstGeom>
          <a:noFill/>
          <a:ln>
            <a:noFill/>
          </a:ln>
        </p:spPr>
        <p:txBody>
          <a:bodyPr wrap="square" rtlCol="0">
            <a:spAutoFit/>
          </a:bodyPr>
          <a:lstStyle/>
          <a:p>
            <a:pPr algn="ctr"/>
            <a:r>
              <a:rPr lang="en-US" sz="1000" b="1" dirty="0">
                <a:solidFill>
                  <a:schemeClr val="bg1"/>
                </a:solidFill>
              </a:rPr>
              <a:t>employee commuting</a:t>
            </a:r>
          </a:p>
        </p:txBody>
      </p:sp>
      <p:sp>
        <p:nvSpPr>
          <p:cNvPr id="66" name="TextBox 65">
            <a:extLst>
              <a:ext uri="{FF2B5EF4-FFF2-40B4-BE49-F238E27FC236}">
                <a16:creationId xmlns:a16="http://schemas.microsoft.com/office/drawing/2014/main" id="{BE4BA646-713D-4EE3-B505-85E43DAFDD57}"/>
              </a:ext>
            </a:extLst>
          </p:cNvPr>
          <p:cNvSpPr txBox="1"/>
          <p:nvPr/>
        </p:nvSpPr>
        <p:spPr>
          <a:xfrm>
            <a:off x="4805374" y="4772701"/>
            <a:ext cx="982824" cy="252248"/>
          </a:xfrm>
          <a:prstGeom prst="rect">
            <a:avLst/>
          </a:prstGeom>
          <a:noFill/>
          <a:ln>
            <a:noFill/>
          </a:ln>
        </p:spPr>
        <p:txBody>
          <a:bodyPr wrap="square" rtlCol="0">
            <a:spAutoFit/>
          </a:bodyPr>
          <a:lstStyle/>
          <a:p>
            <a:pPr algn="ctr"/>
            <a:r>
              <a:rPr lang="en-US" sz="1000" b="1" dirty="0">
                <a:solidFill>
                  <a:schemeClr val="bg1"/>
                </a:solidFill>
              </a:rPr>
              <a:t>leased assets</a:t>
            </a:r>
          </a:p>
        </p:txBody>
      </p:sp>
      <p:pic>
        <p:nvPicPr>
          <p:cNvPr id="67" name="Picture 66">
            <a:extLst>
              <a:ext uri="{FF2B5EF4-FFF2-40B4-BE49-F238E27FC236}">
                <a16:creationId xmlns:a16="http://schemas.microsoft.com/office/drawing/2014/main" id="{B4CB41AD-7B31-4587-93C9-E79B551D822D}"/>
              </a:ext>
            </a:extLst>
          </p:cNvPr>
          <p:cNvPicPr>
            <a:picLocks noChangeAspect="1"/>
          </p:cNvPicPr>
          <p:nvPr/>
        </p:nvPicPr>
        <p:blipFill rotWithShape="1">
          <a:blip r:embed="rId4">
            <a:duotone>
              <a:schemeClr val="accent2">
                <a:shade val="45000"/>
                <a:satMod val="135000"/>
              </a:schemeClr>
              <a:prstClr val="white"/>
            </a:duotone>
          </a:blip>
          <a:srcRect l="54486" t="78138" r="42046" b="15760"/>
          <a:stretch/>
        </p:blipFill>
        <p:spPr>
          <a:xfrm>
            <a:off x="570910" y="3769601"/>
            <a:ext cx="408347" cy="404096"/>
          </a:xfrm>
          <a:prstGeom prst="rect">
            <a:avLst/>
          </a:prstGeom>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8" name="Picture 67">
            <a:extLst>
              <a:ext uri="{FF2B5EF4-FFF2-40B4-BE49-F238E27FC236}">
                <a16:creationId xmlns:a16="http://schemas.microsoft.com/office/drawing/2014/main" id="{06D833CB-04DA-42CE-8B5C-8FAE3EC084BD}"/>
              </a:ext>
            </a:extLst>
          </p:cNvPr>
          <p:cNvPicPr>
            <a:picLocks noChangeAspect="1"/>
          </p:cNvPicPr>
          <p:nvPr/>
        </p:nvPicPr>
        <p:blipFill rotWithShape="1">
          <a:blip r:embed="rId4">
            <a:duotone>
              <a:schemeClr val="accent6">
                <a:shade val="45000"/>
                <a:satMod val="135000"/>
              </a:schemeClr>
              <a:prstClr val="white"/>
            </a:duotone>
          </a:blip>
          <a:srcRect l="59452" t="70061" r="36297" b="22459"/>
          <a:stretch/>
        </p:blipFill>
        <p:spPr>
          <a:xfrm>
            <a:off x="816441" y="4696887"/>
            <a:ext cx="386132" cy="400110"/>
          </a:xfrm>
          <a:prstGeom prst="rect">
            <a:avLst/>
          </a:prstGeom>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9" name="Picture 68">
            <a:extLst>
              <a:ext uri="{FF2B5EF4-FFF2-40B4-BE49-F238E27FC236}">
                <a16:creationId xmlns:a16="http://schemas.microsoft.com/office/drawing/2014/main" id="{98D3D181-A4E0-406A-8FD2-6948A1958E79}"/>
              </a:ext>
            </a:extLst>
          </p:cNvPr>
          <p:cNvPicPr>
            <a:picLocks noChangeAspect="1"/>
          </p:cNvPicPr>
          <p:nvPr/>
        </p:nvPicPr>
        <p:blipFill rotWithShape="1">
          <a:blip r:embed="rId4">
            <a:duotone>
              <a:schemeClr val="accent4">
                <a:shade val="45000"/>
                <a:satMod val="135000"/>
              </a:schemeClr>
              <a:prstClr val="white"/>
            </a:duotone>
          </a:blip>
          <a:srcRect l="47937" t="45159" r="48480" b="48258"/>
          <a:stretch/>
        </p:blipFill>
        <p:spPr>
          <a:xfrm>
            <a:off x="1483517" y="5451471"/>
            <a:ext cx="374392" cy="381187"/>
          </a:xfrm>
          <a:prstGeom prst="rect">
            <a:avLst/>
          </a:prstGeom>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0" name="Picture 69">
            <a:extLst>
              <a:ext uri="{FF2B5EF4-FFF2-40B4-BE49-F238E27FC236}">
                <a16:creationId xmlns:a16="http://schemas.microsoft.com/office/drawing/2014/main" id="{6EACF68B-2917-4E0C-AC76-C030F9B8E657}"/>
              </a:ext>
            </a:extLst>
          </p:cNvPr>
          <p:cNvPicPr>
            <a:picLocks noChangeAspect="1"/>
          </p:cNvPicPr>
          <p:nvPr/>
        </p:nvPicPr>
        <p:blipFill rotWithShape="1">
          <a:blip r:embed="rId4">
            <a:duotone>
              <a:schemeClr val="accent1">
                <a:shade val="45000"/>
                <a:satMod val="135000"/>
              </a:schemeClr>
              <a:prstClr val="white"/>
            </a:duotone>
          </a:blip>
          <a:srcRect l="31140" t="19337" r="63909" b="76553"/>
          <a:stretch/>
        </p:blipFill>
        <p:spPr>
          <a:xfrm flipH="1">
            <a:off x="2265200" y="6013768"/>
            <a:ext cx="466735" cy="269350"/>
          </a:xfrm>
          <a:prstGeom prst="rect">
            <a:avLst/>
          </a:prstGeom>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1" name="Picture 70">
            <a:extLst>
              <a:ext uri="{FF2B5EF4-FFF2-40B4-BE49-F238E27FC236}">
                <a16:creationId xmlns:a16="http://schemas.microsoft.com/office/drawing/2014/main" id="{99B4F6D9-04BB-495C-B860-C6ACCFAE7E34}"/>
              </a:ext>
            </a:extLst>
          </p:cNvPr>
          <p:cNvPicPr>
            <a:picLocks noChangeAspect="1"/>
          </p:cNvPicPr>
          <p:nvPr/>
        </p:nvPicPr>
        <p:blipFill rotWithShape="1">
          <a:blip r:embed="rId4">
            <a:duotone>
              <a:schemeClr val="accent3">
                <a:shade val="45000"/>
                <a:satMod val="135000"/>
              </a:schemeClr>
              <a:prstClr val="white"/>
            </a:duotone>
          </a:blip>
          <a:srcRect l="61493" t="52437" r="34923" b="40980"/>
          <a:stretch/>
        </p:blipFill>
        <p:spPr>
          <a:xfrm>
            <a:off x="3231389" y="6019873"/>
            <a:ext cx="367598" cy="362374"/>
          </a:xfrm>
          <a:prstGeom prst="rect">
            <a:avLst/>
          </a:prstGeom>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2" name="Picture 71">
            <a:extLst>
              <a:ext uri="{FF2B5EF4-FFF2-40B4-BE49-F238E27FC236}">
                <a16:creationId xmlns:a16="http://schemas.microsoft.com/office/drawing/2014/main" id="{61640F7F-595D-407B-8116-D8E42E5F08EB}"/>
              </a:ext>
            </a:extLst>
          </p:cNvPr>
          <p:cNvPicPr>
            <a:picLocks noChangeAspect="1"/>
          </p:cNvPicPr>
          <p:nvPr/>
        </p:nvPicPr>
        <p:blipFill rotWithShape="1">
          <a:blip r:embed="rId6">
            <a:duotone>
              <a:schemeClr val="accent6">
                <a:shade val="45000"/>
                <a:satMod val="135000"/>
              </a:schemeClr>
              <a:prstClr val="white"/>
            </a:duotone>
          </a:blip>
          <a:srcRect l="54319" t="36419" r="42682" b="57679"/>
          <a:stretch/>
        </p:blipFill>
        <p:spPr>
          <a:xfrm rot="5400000">
            <a:off x="4199813" y="5600013"/>
            <a:ext cx="326884" cy="553229"/>
          </a:xfrm>
          <a:prstGeom prst="rect">
            <a:avLst/>
          </a:prstGeom>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4" name="Picture 73">
            <a:extLst>
              <a:ext uri="{FF2B5EF4-FFF2-40B4-BE49-F238E27FC236}">
                <a16:creationId xmlns:a16="http://schemas.microsoft.com/office/drawing/2014/main" id="{E8DD1406-6495-4F48-9E3B-BB639C401A95}"/>
              </a:ext>
            </a:extLst>
          </p:cNvPr>
          <p:cNvPicPr>
            <a:picLocks noChangeAspect="1"/>
          </p:cNvPicPr>
          <p:nvPr/>
        </p:nvPicPr>
        <p:blipFill rotWithShape="1">
          <a:blip r:embed="rId6">
            <a:duotone>
              <a:schemeClr val="accent4">
                <a:shade val="45000"/>
                <a:satMod val="135000"/>
              </a:schemeClr>
              <a:prstClr val="white"/>
            </a:duotone>
          </a:blip>
          <a:srcRect l="37016" t="74325" r="58674" b="23189"/>
          <a:stretch/>
        </p:blipFill>
        <p:spPr>
          <a:xfrm>
            <a:off x="4685565" y="5123073"/>
            <a:ext cx="477180" cy="24622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5" name="Picture 74">
            <a:extLst>
              <a:ext uri="{FF2B5EF4-FFF2-40B4-BE49-F238E27FC236}">
                <a16:creationId xmlns:a16="http://schemas.microsoft.com/office/drawing/2014/main" id="{5EAB23B6-53B0-47AC-A24F-D0D207361768}"/>
              </a:ext>
            </a:extLst>
          </p:cNvPr>
          <p:cNvPicPr>
            <a:picLocks noChangeAspect="1"/>
          </p:cNvPicPr>
          <p:nvPr/>
        </p:nvPicPr>
        <p:blipFill rotWithShape="1">
          <a:blip r:embed="rId4">
            <a:duotone>
              <a:schemeClr val="accent2">
                <a:shade val="45000"/>
                <a:satMod val="135000"/>
              </a:schemeClr>
              <a:prstClr val="white"/>
            </a:duotone>
          </a:blip>
          <a:srcRect l="31093" t="33612" r="63976" b="61576"/>
          <a:stretch/>
        </p:blipFill>
        <p:spPr>
          <a:xfrm>
            <a:off x="5107099" y="4374281"/>
            <a:ext cx="408347" cy="364401"/>
          </a:xfrm>
          <a:prstGeom prst="rect">
            <a:avLst/>
          </a:prstGeom>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7" name="Picture 76">
            <a:extLst>
              <a:ext uri="{FF2B5EF4-FFF2-40B4-BE49-F238E27FC236}">
                <a16:creationId xmlns:a16="http://schemas.microsoft.com/office/drawing/2014/main" id="{92100F41-FEB6-4A2E-992E-1036DA0A0AEF}"/>
              </a:ext>
            </a:extLst>
          </p:cNvPr>
          <p:cNvPicPr>
            <a:picLocks noChangeAspect="1"/>
          </p:cNvPicPr>
          <p:nvPr/>
        </p:nvPicPr>
        <p:blipFill rotWithShape="1">
          <a:blip r:embed="rId4">
            <a:duotone>
              <a:schemeClr val="accent1">
                <a:shade val="45000"/>
                <a:satMod val="135000"/>
              </a:schemeClr>
              <a:prstClr val="white"/>
            </a:duotone>
          </a:blip>
          <a:srcRect l="50757" t="16708" r="45207" b="75918"/>
          <a:stretch/>
        </p:blipFill>
        <p:spPr>
          <a:xfrm>
            <a:off x="2434794" y="5123073"/>
            <a:ext cx="369310" cy="381187"/>
          </a:xfrm>
          <a:prstGeom prst="rect">
            <a:avLst/>
          </a:prstGeom>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8" name="Picture 77">
            <a:extLst>
              <a:ext uri="{FF2B5EF4-FFF2-40B4-BE49-F238E27FC236}">
                <a16:creationId xmlns:a16="http://schemas.microsoft.com/office/drawing/2014/main" id="{7956835F-7D22-410E-8780-0BD02311CE7F}"/>
              </a:ext>
            </a:extLst>
          </p:cNvPr>
          <p:cNvPicPr>
            <a:picLocks noChangeAspect="1"/>
          </p:cNvPicPr>
          <p:nvPr/>
        </p:nvPicPr>
        <p:blipFill rotWithShape="1">
          <a:blip r:embed="rId4">
            <a:duotone>
              <a:schemeClr val="accent2">
                <a:shade val="45000"/>
                <a:satMod val="135000"/>
              </a:schemeClr>
              <a:prstClr val="white"/>
            </a:duotone>
          </a:blip>
          <a:srcRect l="41449" t="46802" r="56397" b="48258"/>
          <a:stretch/>
        </p:blipFill>
        <p:spPr>
          <a:xfrm>
            <a:off x="3558434" y="4604958"/>
            <a:ext cx="369310" cy="391394"/>
          </a:xfrm>
          <a:prstGeom prst="rect">
            <a:avLst/>
          </a:prstGeom>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9" name="Picture 78">
            <a:extLst>
              <a:ext uri="{FF2B5EF4-FFF2-40B4-BE49-F238E27FC236}">
                <a16:creationId xmlns:a16="http://schemas.microsoft.com/office/drawing/2014/main" id="{F1F7B2D0-D8A9-4427-A1D9-047C7DE89B7F}"/>
              </a:ext>
            </a:extLst>
          </p:cNvPr>
          <p:cNvPicPr>
            <a:picLocks noChangeAspect="1"/>
          </p:cNvPicPr>
          <p:nvPr/>
        </p:nvPicPr>
        <p:blipFill rotWithShape="1">
          <a:blip r:embed="rId4">
            <a:duotone>
              <a:schemeClr val="accent6">
                <a:shade val="45000"/>
                <a:satMod val="135000"/>
              </a:schemeClr>
              <a:prstClr val="white"/>
            </a:duotone>
          </a:blip>
          <a:srcRect l="44139" t="17863" r="53241" b="75918"/>
          <a:stretch/>
        </p:blipFill>
        <p:spPr>
          <a:xfrm>
            <a:off x="3772824" y="5105544"/>
            <a:ext cx="394921" cy="400110"/>
          </a:xfrm>
          <a:prstGeom prst="rect">
            <a:avLst/>
          </a:prstGeom>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0" name="TextBox 79">
            <a:extLst>
              <a:ext uri="{FF2B5EF4-FFF2-40B4-BE49-F238E27FC236}">
                <a16:creationId xmlns:a16="http://schemas.microsoft.com/office/drawing/2014/main" id="{27503B38-4E01-40F8-9CC2-2D100DD56927}"/>
              </a:ext>
            </a:extLst>
          </p:cNvPr>
          <p:cNvSpPr txBox="1"/>
          <p:nvPr/>
        </p:nvSpPr>
        <p:spPr>
          <a:xfrm>
            <a:off x="2715791" y="4972122"/>
            <a:ext cx="1094791" cy="861774"/>
          </a:xfrm>
          <a:prstGeom prst="rect">
            <a:avLst/>
          </a:prstGeom>
          <a:noFill/>
          <a:ln>
            <a:noFill/>
          </a:ln>
        </p:spPr>
        <p:txBody>
          <a:bodyPr wrap="square" rtlCol="0">
            <a:spAutoFit/>
          </a:bodyPr>
          <a:lstStyle/>
          <a:p>
            <a:pPr algn="ctr"/>
            <a:r>
              <a:rPr lang="en-US" sz="1000" b="1" dirty="0">
                <a:solidFill>
                  <a:srgbClr val="002060"/>
                </a:solidFill>
              </a:rPr>
              <a:t>purchased electricity, steam, heating and cooling for own use </a:t>
            </a:r>
          </a:p>
        </p:txBody>
      </p:sp>
      <p:pic>
        <p:nvPicPr>
          <p:cNvPr id="86" name="Picture 85">
            <a:extLst>
              <a:ext uri="{FF2B5EF4-FFF2-40B4-BE49-F238E27FC236}">
                <a16:creationId xmlns:a16="http://schemas.microsoft.com/office/drawing/2014/main" id="{AF16B915-B68F-462C-8D66-466E01C3B71D}"/>
              </a:ext>
            </a:extLst>
          </p:cNvPr>
          <p:cNvPicPr>
            <a:picLocks noChangeAspect="1"/>
          </p:cNvPicPr>
          <p:nvPr/>
        </p:nvPicPr>
        <p:blipFill rotWithShape="1">
          <a:blip r:embed="rId6">
            <a:duotone>
              <a:schemeClr val="accent6">
                <a:shade val="45000"/>
                <a:satMod val="135000"/>
              </a:schemeClr>
              <a:prstClr val="white"/>
            </a:duotone>
          </a:blip>
          <a:srcRect l="37016" t="55651" r="56864" b="39263"/>
          <a:stretch/>
        </p:blipFill>
        <p:spPr>
          <a:xfrm>
            <a:off x="6756133" y="4439790"/>
            <a:ext cx="630746" cy="281056"/>
          </a:xfrm>
          <a:prstGeom prst="rect">
            <a:avLst/>
          </a:prstGeom>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7" name="TextBox 86">
            <a:extLst>
              <a:ext uri="{FF2B5EF4-FFF2-40B4-BE49-F238E27FC236}">
                <a16:creationId xmlns:a16="http://schemas.microsoft.com/office/drawing/2014/main" id="{CD17B3DC-C5F2-4693-AAF5-AF2FE961F7B9}"/>
              </a:ext>
            </a:extLst>
          </p:cNvPr>
          <p:cNvSpPr txBox="1"/>
          <p:nvPr/>
        </p:nvSpPr>
        <p:spPr>
          <a:xfrm>
            <a:off x="6620541" y="4723003"/>
            <a:ext cx="1151214" cy="400110"/>
          </a:xfrm>
          <a:prstGeom prst="rect">
            <a:avLst/>
          </a:prstGeom>
          <a:noFill/>
          <a:ln>
            <a:noFill/>
          </a:ln>
        </p:spPr>
        <p:txBody>
          <a:bodyPr wrap="square" rtlCol="0">
            <a:spAutoFit/>
          </a:bodyPr>
          <a:lstStyle/>
          <a:p>
            <a:r>
              <a:rPr lang="en-US" sz="1000" b="1" dirty="0">
                <a:solidFill>
                  <a:schemeClr val="bg1"/>
                </a:solidFill>
              </a:rPr>
              <a:t>transportation</a:t>
            </a:r>
          </a:p>
          <a:p>
            <a:r>
              <a:rPr lang="en-US" sz="1000" b="1" dirty="0">
                <a:solidFill>
                  <a:schemeClr val="bg1"/>
                </a:solidFill>
              </a:rPr>
              <a:t>   &amp; distribution</a:t>
            </a:r>
          </a:p>
        </p:txBody>
      </p:sp>
      <p:pic>
        <p:nvPicPr>
          <p:cNvPr id="28" name="Picture 27" descr="Icon&#10;&#10;Description automatically generated">
            <a:extLst>
              <a:ext uri="{FF2B5EF4-FFF2-40B4-BE49-F238E27FC236}">
                <a16:creationId xmlns:a16="http://schemas.microsoft.com/office/drawing/2014/main" id="{68EE1D07-9521-449A-AF63-D5788C20728F}"/>
              </a:ext>
            </a:extLst>
          </p:cNvPr>
          <p:cNvPicPr>
            <a:picLocks noChangeAspect="1"/>
          </p:cNvPicPr>
          <p:nvPr/>
        </p:nvPicPr>
        <p:blipFill rotWithShape="1">
          <a:blip r:embed="rId7">
            <a:duotone>
              <a:schemeClr val="accent2">
                <a:shade val="45000"/>
                <a:satMod val="135000"/>
              </a:schemeClr>
              <a:prstClr val="white"/>
            </a:duotone>
            <a:extLst>
              <a:ext uri="{28A0092B-C50C-407E-A947-70E740481C1C}">
                <a14:useLocalDpi xmlns:a14="http://schemas.microsoft.com/office/drawing/2010/main" val="0"/>
              </a:ext>
            </a:extLst>
          </a:blip>
          <a:srcRect l="7862" t="5829" r="5384" b="6839"/>
          <a:stretch/>
        </p:blipFill>
        <p:spPr>
          <a:xfrm>
            <a:off x="9123276" y="6008467"/>
            <a:ext cx="413342" cy="385201"/>
          </a:xfrm>
          <a:prstGeom prst="rect">
            <a:avLst/>
          </a:prstGeom>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8" name="TextBox 87">
            <a:extLst>
              <a:ext uri="{FF2B5EF4-FFF2-40B4-BE49-F238E27FC236}">
                <a16:creationId xmlns:a16="http://schemas.microsoft.com/office/drawing/2014/main" id="{998F0843-F733-4916-838B-9E6A8342B1ED}"/>
              </a:ext>
            </a:extLst>
          </p:cNvPr>
          <p:cNvSpPr txBox="1"/>
          <p:nvPr/>
        </p:nvSpPr>
        <p:spPr>
          <a:xfrm>
            <a:off x="8579398" y="6369179"/>
            <a:ext cx="1537622" cy="400110"/>
          </a:xfrm>
          <a:prstGeom prst="rect">
            <a:avLst/>
          </a:prstGeom>
          <a:noFill/>
          <a:ln>
            <a:noFill/>
          </a:ln>
        </p:spPr>
        <p:txBody>
          <a:bodyPr wrap="square" rtlCol="0">
            <a:spAutoFit/>
          </a:bodyPr>
          <a:lstStyle/>
          <a:p>
            <a:pPr algn="ctr"/>
            <a:r>
              <a:rPr lang="en-US" sz="1000" b="1" dirty="0">
                <a:solidFill>
                  <a:schemeClr val="bg1"/>
                </a:solidFill>
              </a:rPr>
              <a:t>end-of-life treatment of sold products</a:t>
            </a:r>
          </a:p>
        </p:txBody>
      </p:sp>
      <p:pic>
        <p:nvPicPr>
          <p:cNvPr id="89" name="Picture 88">
            <a:extLst>
              <a:ext uri="{FF2B5EF4-FFF2-40B4-BE49-F238E27FC236}">
                <a16:creationId xmlns:a16="http://schemas.microsoft.com/office/drawing/2014/main" id="{64A2021A-043B-4B6C-A478-A0DD1222DBE9}"/>
              </a:ext>
            </a:extLst>
          </p:cNvPr>
          <p:cNvPicPr>
            <a:picLocks noChangeAspect="1"/>
          </p:cNvPicPr>
          <p:nvPr/>
        </p:nvPicPr>
        <p:blipFill rotWithShape="1">
          <a:blip r:embed="rId4">
            <a:duotone>
              <a:schemeClr val="accent1">
                <a:shade val="45000"/>
                <a:satMod val="135000"/>
              </a:schemeClr>
              <a:prstClr val="white"/>
            </a:duotone>
          </a:blip>
          <a:srcRect l="43580" t="31296" r="52639" b="61224"/>
          <a:stretch/>
        </p:blipFill>
        <p:spPr>
          <a:xfrm>
            <a:off x="7093498" y="5109049"/>
            <a:ext cx="357117" cy="397446"/>
          </a:xfrm>
          <a:prstGeom prst="rect">
            <a:avLst/>
          </a:prstGeom>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0" name="TextBox 89">
            <a:extLst>
              <a:ext uri="{FF2B5EF4-FFF2-40B4-BE49-F238E27FC236}">
                <a16:creationId xmlns:a16="http://schemas.microsoft.com/office/drawing/2014/main" id="{2189C9CA-D6A7-4CA9-A124-1B94F561AC69}"/>
              </a:ext>
            </a:extLst>
          </p:cNvPr>
          <p:cNvSpPr txBox="1"/>
          <p:nvPr/>
        </p:nvSpPr>
        <p:spPr>
          <a:xfrm>
            <a:off x="7122477" y="5475174"/>
            <a:ext cx="1151214" cy="400110"/>
          </a:xfrm>
          <a:prstGeom prst="rect">
            <a:avLst/>
          </a:prstGeom>
          <a:noFill/>
          <a:ln>
            <a:noFill/>
          </a:ln>
        </p:spPr>
        <p:txBody>
          <a:bodyPr wrap="square" rtlCol="0">
            <a:spAutoFit/>
          </a:bodyPr>
          <a:lstStyle/>
          <a:p>
            <a:r>
              <a:rPr lang="en-US" sz="1000" b="1" dirty="0">
                <a:solidFill>
                  <a:schemeClr val="bg1"/>
                </a:solidFill>
              </a:rPr>
              <a:t>processing of                      sold products</a:t>
            </a:r>
          </a:p>
        </p:txBody>
      </p:sp>
      <p:pic>
        <p:nvPicPr>
          <p:cNvPr id="91" name="Picture 90">
            <a:extLst>
              <a:ext uri="{FF2B5EF4-FFF2-40B4-BE49-F238E27FC236}">
                <a16:creationId xmlns:a16="http://schemas.microsoft.com/office/drawing/2014/main" id="{6DA3A19A-2D27-4B43-9669-2B55F6D21A42}"/>
              </a:ext>
            </a:extLst>
          </p:cNvPr>
          <p:cNvPicPr>
            <a:picLocks noChangeAspect="1"/>
          </p:cNvPicPr>
          <p:nvPr/>
        </p:nvPicPr>
        <p:blipFill rotWithShape="1">
          <a:blip r:embed="rId8">
            <a:duotone>
              <a:schemeClr val="accent4">
                <a:shade val="45000"/>
                <a:satMod val="135000"/>
              </a:schemeClr>
              <a:prstClr val="white"/>
            </a:duotone>
          </a:blip>
          <a:srcRect l="30074" t="41954" r="65191" b="51084"/>
          <a:stretch/>
        </p:blipFill>
        <p:spPr>
          <a:xfrm>
            <a:off x="7999106" y="5801983"/>
            <a:ext cx="401070" cy="331749"/>
          </a:xfrm>
          <a:prstGeom prst="rect">
            <a:avLst/>
          </a:prstGeom>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2" name="TextBox 91">
            <a:extLst>
              <a:ext uri="{FF2B5EF4-FFF2-40B4-BE49-F238E27FC236}">
                <a16:creationId xmlns:a16="http://schemas.microsoft.com/office/drawing/2014/main" id="{465FC612-EC0E-4BD1-9EBA-B9F28D2B52F1}"/>
              </a:ext>
            </a:extLst>
          </p:cNvPr>
          <p:cNvSpPr txBox="1"/>
          <p:nvPr/>
        </p:nvSpPr>
        <p:spPr>
          <a:xfrm>
            <a:off x="7949247" y="6143396"/>
            <a:ext cx="1151214" cy="400110"/>
          </a:xfrm>
          <a:prstGeom prst="rect">
            <a:avLst/>
          </a:prstGeom>
          <a:noFill/>
          <a:ln>
            <a:noFill/>
          </a:ln>
        </p:spPr>
        <p:txBody>
          <a:bodyPr wrap="square" rtlCol="0">
            <a:spAutoFit/>
          </a:bodyPr>
          <a:lstStyle/>
          <a:p>
            <a:r>
              <a:rPr lang="en-US" sz="1000" b="1" dirty="0">
                <a:solidFill>
                  <a:schemeClr val="bg1"/>
                </a:solidFill>
              </a:rPr>
              <a:t>Use of sold products</a:t>
            </a:r>
          </a:p>
        </p:txBody>
      </p:sp>
      <p:pic>
        <p:nvPicPr>
          <p:cNvPr id="93" name="Picture 92">
            <a:extLst>
              <a:ext uri="{FF2B5EF4-FFF2-40B4-BE49-F238E27FC236}">
                <a16:creationId xmlns:a16="http://schemas.microsoft.com/office/drawing/2014/main" id="{66F6BF56-B566-4EB5-A5CF-3FB8DE73337C}"/>
              </a:ext>
            </a:extLst>
          </p:cNvPr>
          <p:cNvPicPr>
            <a:picLocks noChangeAspect="1"/>
          </p:cNvPicPr>
          <p:nvPr/>
        </p:nvPicPr>
        <p:blipFill rotWithShape="1">
          <a:blip r:embed="rId9">
            <a:duotone>
              <a:schemeClr val="accent6">
                <a:shade val="45000"/>
                <a:satMod val="135000"/>
              </a:schemeClr>
              <a:prstClr val="white"/>
            </a:duotone>
          </a:blip>
          <a:srcRect l="37016" t="33549" r="36855" b="27923"/>
          <a:stretch/>
        </p:blipFill>
        <p:spPr>
          <a:xfrm>
            <a:off x="10294907" y="5690808"/>
            <a:ext cx="413576" cy="343039"/>
          </a:xfrm>
          <a:prstGeom prst="rect">
            <a:avLst/>
          </a:prstGeom>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4" name="Picture 93">
            <a:extLst>
              <a:ext uri="{FF2B5EF4-FFF2-40B4-BE49-F238E27FC236}">
                <a16:creationId xmlns:a16="http://schemas.microsoft.com/office/drawing/2014/main" id="{F5BA8677-18E6-44D5-8DE5-28544A4189AE}"/>
              </a:ext>
            </a:extLst>
          </p:cNvPr>
          <p:cNvPicPr>
            <a:picLocks noChangeAspect="1"/>
          </p:cNvPicPr>
          <p:nvPr/>
        </p:nvPicPr>
        <p:blipFill rotWithShape="1">
          <a:blip r:embed="rId10">
            <a:duotone>
              <a:schemeClr val="accent4">
                <a:shade val="45000"/>
                <a:satMod val="135000"/>
              </a:schemeClr>
              <a:prstClr val="white"/>
            </a:duotone>
          </a:blip>
          <a:srcRect l="51128" t="72401" r="43791" b="21004"/>
          <a:stretch/>
        </p:blipFill>
        <p:spPr>
          <a:xfrm>
            <a:off x="10900091" y="4847604"/>
            <a:ext cx="485769" cy="354689"/>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5" name="TextBox 94">
            <a:extLst>
              <a:ext uri="{FF2B5EF4-FFF2-40B4-BE49-F238E27FC236}">
                <a16:creationId xmlns:a16="http://schemas.microsoft.com/office/drawing/2014/main" id="{3137B9BE-A59C-46E3-AB42-F75CE006DDCA}"/>
              </a:ext>
            </a:extLst>
          </p:cNvPr>
          <p:cNvSpPr txBox="1"/>
          <p:nvPr/>
        </p:nvSpPr>
        <p:spPr>
          <a:xfrm>
            <a:off x="10027817" y="5995297"/>
            <a:ext cx="804364" cy="411525"/>
          </a:xfrm>
          <a:prstGeom prst="rect">
            <a:avLst/>
          </a:prstGeom>
          <a:noFill/>
          <a:ln>
            <a:noFill/>
          </a:ln>
        </p:spPr>
        <p:txBody>
          <a:bodyPr wrap="square" rtlCol="0">
            <a:spAutoFit/>
          </a:bodyPr>
          <a:lstStyle/>
          <a:p>
            <a:pPr algn="ctr"/>
            <a:r>
              <a:rPr lang="en-US" sz="1000" b="1" dirty="0">
                <a:solidFill>
                  <a:schemeClr val="bg1"/>
                </a:solidFill>
              </a:rPr>
              <a:t>leased </a:t>
            </a:r>
          </a:p>
          <a:p>
            <a:pPr algn="ctr"/>
            <a:r>
              <a:rPr lang="en-US" sz="1000" b="1" dirty="0">
                <a:solidFill>
                  <a:schemeClr val="bg1"/>
                </a:solidFill>
              </a:rPr>
              <a:t>assets</a:t>
            </a:r>
          </a:p>
        </p:txBody>
      </p:sp>
      <p:sp>
        <p:nvSpPr>
          <p:cNvPr id="96" name="TextBox 95">
            <a:extLst>
              <a:ext uri="{FF2B5EF4-FFF2-40B4-BE49-F238E27FC236}">
                <a16:creationId xmlns:a16="http://schemas.microsoft.com/office/drawing/2014/main" id="{8B4729C1-1479-450C-984F-88A81BF99ACB}"/>
              </a:ext>
            </a:extLst>
          </p:cNvPr>
          <p:cNvSpPr txBox="1"/>
          <p:nvPr/>
        </p:nvSpPr>
        <p:spPr>
          <a:xfrm>
            <a:off x="10726194" y="5232374"/>
            <a:ext cx="823459" cy="246221"/>
          </a:xfrm>
          <a:prstGeom prst="rect">
            <a:avLst/>
          </a:prstGeom>
          <a:noFill/>
          <a:ln>
            <a:noFill/>
          </a:ln>
        </p:spPr>
        <p:txBody>
          <a:bodyPr wrap="square" rtlCol="0">
            <a:spAutoFit/>
          </a:bodyPr>
          <a:lstStyle/>
          <a:p>
            <a:pPr algn="ctr"/>
            <a:r>
              <a:rPr lang="en-US" sz="1000" b="1" dirty="0">
                <a:solidFill>
                  <a:schemeClr val="bg1"/>
                </a:solidFill>
              </a:rPr>
              <a:t>franchises</a:t>
            </a:r>
          </a:p>
        </p:txBody>
      </p:sp>
      <p:pic>
        <p:nvPicPr>
          <p:cNvPr id="97" name="Picture 96">
            <a:extLst>
              <a:ext uri="{FF2B5EF4-FFF2-40B4-BE49-F238E27FC236}">
                <a16:creationId xmlns:a16="http://schemas.microsoft.com/office/drawing/2014/main" id="{D4439F02-E08F-4D8E-963A-E0FE7BD6E12F}"/>
              </a:ext>
            </a:extLst>
          </p:cNvPr>
          <p:cNvPicPr>
            <a:picLocks noChangeAspect="1"/>
          </p:cNvPicPr>
          <p:nvPr/>
        </p:nvPicPr>
        <p:blipFill rotWithShape="1">
          <a:blip r:embed="rId11"/>
          <a:srcRect l="43775" t="42721" r="44133" b="37959"/>
          <a:stretch/>
        </p:blipFill>
        <p:spPr>
          <a:xfrm>
            <a:off x="11309718" y="3869637"/>
            <a:ext cx="431854" cy="388122"/>
          </a:xfrm>
          <a:prstGeom prst="rect">
            <a:avLst/>
          </a:prstGeom>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8" name="TextBox 97">
            <a:extLst>
              <a:ext uri="{FF2B5EF4-FFF2-40B4-BE49-F238E27FC236}">
                <a16:creationId xmlns:a16="http://schemas.microsoft.com/office/drawing/2014/main" id="{2D2D9497-8EF2-46FC-9B8B-74B80B9B62D8}"/>
              </a:ext>
            </a:extLst>
          </p:cNvPr>
          <p:cNvSpPr txBox="1"/>
          <p:nvPr/>
        </p:nvSpPr>
        <p:spPr>
          <a:xfrm>
            <a:off x="10920001" y="4292072"/>
            <a:ext cx="931717" cy="246221"/>
          </a:xfrm>
          <a:prstGeom prst="rect">
            <a:avLst/>
          </a:prstGeom>
          <a:noFill/>
          <a:ln>
            <a:noFill/>
          </a:ln>
        </p:spPr>
        <p:txBody>
          <a:bodyPr wrap="square" rtlCol="0">
            <a:spAutoFit/>
          </a:bodyPr>
          <a:lstStyle/>
          <a:p>
            <a:pPr algn="ctr"/>
            <a:r>
              <a:rPr lang="en-US" sz="1000" b="1" dirty="0">
                <a:solidFill>
                  <a:schemeClr val="bg1"/>
                </a:solidFill>
              </a:rPr>
              <a:t>investments</a:t>
            </a:r>
          </a:p>
        </p:txBody>
      </p:sp>
      <p:sp>
        <p:nvSpPr>
          <p:cNvPr id="81" name="TextBox 80">
            <a:extLst>
              <a:ext uri="{FF2B5EF4-FFF2-40B4-BE49-F238E27FC236}">
                <a16:creationId xmlns:a16="http://schemas.microsoft.com/office/drawing/2014/main" id="{ABA477E8-F7D8-4872-8BA8-A4A31F80583A}"/>
              </a:ext>
            </a:extLst>
          </p:cNvPr>
          <p:cNvSpPr txBox="1"/>
          <p:nvPr/>
        </p:nvSpPr>
        <p:spPr>
          <a:xfrm>
            <a:off x="17872" y="6238201"/>
            <a:ext cx="1430251" cy="553998"/>
          </a:xfrm>
          <a:prstGeom prst="rect">
            <a:avLst/>
          </a:prstGeom>
          <a:noFill/>
        </p:spPr>
        <p:txBody>
          <a:bodyPr wrap="square">
            <a:spAutoFit/>
          </a:bodyPr>
          <a:lstStyle/>
          <a:p>
            <a:r>
              <a:rPr lang="en-US" sz="1000" dirty="0"/>
              <a:t>https://compareyourfootprint.com/difference-scope-1-2-3-emissions/</a:t>
            </a:r>
          </a:p>
        </p:txBody>
      </p:sp>
    </p:spTree>
    <p:extLst>
      <p:ext uri="{BB962C8B-B14F-4D97-AF65-F5344CB8AC3E}">
        <p14:creationId xmlns:p14="http://schemas.microsoft.com/office/powerpoint/2010/main" val="399911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arn(outVertical)">
                                      <p:cBhvr>
                                        <p:cTn id="7" dur="500"/>
                                        <p:tgtEl>
                                          <p:spTgt spid="10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wipe(left)">
                                      <p:cBhvr>
                                        <p:cTn id="21" dur="500"/>
                                        <p:tgtEl>
                                          <p:spTgt spid="76"/>
                                        </p:tgtEl>
                                      </p:cBhvr>
                                    </p:animEffect>
                                  </p:childTnLst>
                                </p:cTn>
                              </p:par>
                              <p:par>
                                <p:cTn id="22" presetID="1" presetClass="entr" presetSubtype="0" fill="hold" nodeType="withEffect">
                                  <p:stCondLst>
                                    <p:cond delay="0"/>
                                  </p:stCondLst>
                                  <p:childTnLst>
                                    <p:set>
                                      <p:cBhvr>
                                        <p:cTn id="23" dur="1" fill="hold">
                                          <p:stCondLst>
                                            <p:cond delay="0"/>
                                          </p:stCondLst>
                                        </p:cTn>
                                        <p:tgtEl>
                                          <p:spTgt spid="7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8"/>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wipe(left)">
                                      <p:cBhvr>
                                        <p:cTn id="38" dur="500"/>
                                        <p:tgtEl>
                                          <p:spTgt spid="58"/>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wipe(right)">
                                      <p:cBhvr>
                                        <p:cTn id="70" dur="500"/>
                                        <p:tgtEl>
                                          <p:spTgt spid="2"/>
                                        </p:tgtEl>
                                      </p:cBhvr>
                                    </p:animEffect>
                                  </p:childTnLst>
                                </p:cTn>
                              </p:par>
                              <p:par>
                                <p:cTn id="71" presetID="1" presetClass="entr" presetSubtype="0" fill="hold" nodeType="withEffect">
                                  <p:stCondLst>
                                    <p:cond delay="0"/>
                                  </p:stCondLst>
                                  <p:childTnLst>
                                    <p:set>
                                      <p:cBhvr>
                                        <p:cTn id="72" dur="1" fill="hold">
                                          <p:stCondLst>
                                            <p:cond delay="0"/>
                                          </p:stCondLst>
                                        </p:cTn>
                                        <p:tgtEl>
                                          <p:spTgt spid="8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9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8"/>
                                        </p:tgtEl>
                                        <p:attrNameLst>
                                          <p:attrName>style.visibility</p:attrName>
                                        </p:attrNameLst>
                                      </p:cBhvr>
                                      <p:to>
                                        <p:strVal val="visible"/>
                                      </p:to>
                                    </p:set>
                                  </p:childTnLst>
                                </p:cTn>
                              </p:par>
                            </p:childTnLst>
                          </p:cTn>
                        </p:par>
                        <p:par>
                          <p:cTn id="99" fill="hold">
                            <p:stCondLst>
                              <p:cond delay="1000"/>
                            </p:stCondLst>
                            <p:childTnLst>
                              <p:par>
                                <p:cTn id="100" presetID="1" presetClass="entr" presetSubtype="0" fill="hold" grpId="0" nodeType="afterEffect">
                                  <p:stCondLst>
                                    <p:cond delay="0"/>
                                  </p:stCondLst>
                                  <p:childTnLst>
                                    <p:set>
                                      <p:cBhvr>
                                        <p:cTn id="101" dur="1" fill="hold">
                                          <p:stCondLst>
                                            <p:cond delay="0"/>
                                          </p:stCondLst>
                                        </p:cTn>
                                        <p:tgtEl>
                                          <p:spTgt spid="40"/>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105"/>
                                        </p:tgtEl>
                                        <p:attrNameLst>
                                          <p:attrName>style.visibility</p:attrName>
                                        </p:attrNameLst>
                                      </p:cBhvr>
                                      <p:to>
                                        <p:strVal val="visible"/>
                                      </p:to>
                                    </p:set>
                                    <p:animEffect transition="in" filter="wipe(up)">
                                      <p:cBhvr>
                                        <p:cTn id="106"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5" grpId="0" animBg="1"/>
      <p:bldP spid="41" grpId="0" animBg="1"/>
      <p:bldP spid="76" grpId="0" animBg="1"/>
      <p:bldP spid="39" grpId="0" animBg="1"/>
      <p:bldP spid="2" grpId="0" animBg="1"/>
      <p:bldP spid="58" grpId="0" animBg="1"/>
      <p:bldP spid="40" grpId="0" animBg="1"/>
      <p:bldP spid="60" grpId="0"/>
      <p:bldP spid="61" grpId="0"/>
      <p:bldP spid="62" grpId="0"/>
      <p:bldP spid="59" grpId="0"/>
      <p:bldP spid="65" grpId="0"/>
      <p:bldP spid="66" grpId="0"/>
      <p:bldP spid="80" grpId="0"/>
      <p:bldP spid="87" grpId="0"/>
      <p:bldP spid="88" grpId="0"/>
      <p:bldP spid="90" grpId="0"/>
      <p:bldP spid="92" grpId="0"/>
      <p:bldP spid="95" grpId="0"/>
      <p:bldP spid="96" grpId="0"/>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C1CA5E-950E-AE21-F51F-5D1A57BCAB50}"/>
              </a:ext>
            </a:extLst>
          </p:cNvPr>
          <p:cNvSpPr txBox="1"/>
          <p:nvPr/>
        </p:nvSpPr>
        <p:spPr>
          <a:xfrm>
            <a:off x="780611" y="1845835"/>
            <a:ext cx="1299410" cy="738664"/>
          </a:xfrm>
          <a:prstGeom prst="rect">
            <a:avLst/>
          </a:prstGeom>
          <a:noFill/>
        </p:spPr>
        <p:txBody>
          <a:bodyPr wrap="square" rtlCol="0">
            <a:spAutoFit/>
          </a:bodyPr>
          <a:lstStyle/>
          <a:p>
            <a:pPr algn="ctr"/>
            <a:r>
              <a:rPr lang="en-US" sz="2800" b="1" dirty="0">
                <a:solidFill>
                  <a:srgbClr val="0070C0"/>
                </a:solidFill>
              </a:rPr>
              <a:t>2100 </a:t>
            </a:r>
          </a:p>
          <a:p>
            <a:pPr algn="ctr"/>
            <a:r>
              <a:rPr lang="en-US" sz="1400" b="1" dirty="0"/>
              <a:t>Wind Turbines</a:t>
            </a:r>
          </a:p>
        </p:txBody>
      </p:sp>
      <p:pic>
        <p:nvPicPr>
          <p:cNvPr id="10" name="Picture 9">
            <a:extLst>
              <a:ext uri="{FF2B5EF4-FFF2-40B4-BE49-F238E27FC236}">
                <a16:creationId xmlns:a16="http://schemas.microsoft.com/office/drawing/2014/main" id="{EE0D060C-D34D-B500-757A-0AFD60D47ABB}"/>
              </a:ext>
            </a:extLst>
          </p:cNvPr>
          <p:cNvPicPr>
            <a:picLocks noChangeAspect="1"/>
          </p:cNvPicPr>
          <p:nvPr/>
        </p:nvPicPr>
        <p:blipFill rotWithShape="1">
          <a:blip r:embed="rId3"/>
          <a:srcRect l="54490" t="32518" r="41331" b="59474"/>
          <a:stretch/>
        </p:blipFill>
        <p:spPr>
          <a:xfrm>
            <a:off x="117394" y="1703197"/>
            <a:ext cx="653715" cy="681674"/>
          </a:xfrm>
          <a:prstGeom prst="rect">
            <a:avLst/>
          </a:prstGeom>
        </p:spPr>
      </p:pic>
      <p:sp>
        <p:nvSpPr>
          <p:cNvPr id="11" name="TextBox 10">
            <a:extLst>
              <a:ext uri="{FF2B5EF4-FFF2-40B4-BE49-F238E27FC236}">
                <a16:creationId xmlns:a16="http://schemas.microsoft.com/office/drawing/2014/main" id="{DC486E9D-26AC-8DB9-0961-05230D659591}"/>
              </a:ext>
            </a:extLst>
          </p:cNvPr>
          <p:cNvSpPr txBox="1"/>
          <p:nvPr/>
        </p:nvSpPr>
        <p:spPr>
          <a:xfrm>
            <a:off x="3047264" y="1760638"/>
            <a:ext cx="1299410" cy="738664"/>
          </a:xfrm>
          <a:prstGeom prst="rect">
            <a:avLst/>
          </a:prstGeom>
          <a:noFill/>
        </p:spPr>
        <p:txBody>
          <a:bodyPr wrap="square" rtlCol="0">
            <a:spAutoFit/>
          </a:bodyPr>
          <a:lstStyle/>
          <a:p>
            <a:pPr algn="ctr"/>
            <a:r>
              <a:rPr lang="en-US" sz="2800" b="1" dirty="0">
                <a:solidFill>
                  <a:srgbClr val="0070C0"/>
                </a:solidFill>
              </a:rPr>
              <a:t>2100 </a:t>
            </a:r>
          </a:p>
          <a:p>
            <a:pPr algn="ctr"/>
            <a:r>
              <a:rPr lang="en-US" sz="1400" b="1" dirty="0"/>
              <a:t>Foundations</a:t>
            </a:r>
          </a:p>
        </p:txBody>
      </p:sp>
      <p:sp>
        <p:nvSpPr>
          <p:cNvPr id="6" name="TextBox 5">
            <a:extLst>
              <a:ext uri="{FF2B5EF4-FFF2-40B4-BE49-F238E27FC236}">
                <a16:creationId xmlns:a16="http://schemas.microsoft.com/office/drawing/2014/main" id="{7147CAF3-9406-5FE7-FBBA-69312F763202}"/>
              </a:ext>
            </a:extLst>
          </p:cNvPr>
          <p:cNvSpPr txBox="1"/>
          <p:nvPr/>
        </p:nvSpPr>
        <p:spPr>
          <a:xfrm>
            <a:off x="4796471" y="5794332"/>
            <a:ext cx="1352334" cy="769441"/>
          </a:xfrm>
          <a:prstGeom prst="rect">
            <a:avLst/>
          </a:prstGeom>
          <a:noFill/>
        </p:spPr>
        <p:txBody>
          <a:bodyPr wrap="square">
            <a:spAutoFit/>
          </a:bodyPr>
          <a:lstStyle/>
          <a:p>
            <a:r>
              <a:rPr lang="en-US" sz="1100" dirty="0"/>
              <a:t>https://www.nrel.gov/wind/offshore-supply-chain-road-map.html</a:t>
            </a:r>
          </a:p>
        </p:txBody>
      </p:sp>
      <p:pic>
        <p:nvPicPr>
          <p:cNvPr id="5" name="Picture 4">
            <a:extLst>
              <a:ext uri="{FF2B5EF4-FFF2-40B4-BE49-F238E27FC236}">
                <a16:creationId xmlns:a16="http://schemas.microsoft.com/office/drawing/2014/main" id="{6036641A-1E94-5D21-F61F-C6403BEFCAEC}"/>
              </a:ext>
            </a:extLst>
          </p:cNvPr>
          <p:cNvPicPr>
            <a:picLocks noChangeAspect="1"/>
          </p:cNvPicPr>
          <p:nvPr/>
        </p:nvPicPr>
        <p:blipFill rotWithShape="1">
          <a:blip r:embed="rId3"/>
          <a:srcRect l="69203" t="33217" r="27538" b="60186"/>
          <a:stretch/>
        </p:blipFill>
        <p:spPr>
          <a:xfrm>
            <a:off x="2576024" y="1937713"/>
            <a:ext cx="491287" cy="561589"/>
          </a:xfrm>
          <a:prstGeom prst="rect">
            <a:avLst/>
          </a:prstGeom>
        </p:spPr>
      </p:pic>
      <p:pic>
        <p:nvPicPr>
          <p:cNvPr id="9" name="Picture 8">
            <a:extLst>
              <a:ext uri="{FF2B5EF4-FFF2-40B4-BE49-F238E27FC236}">
                <a16:creationId xmlns:a16="http://schemas.microsoft.com/office/drawing/2014/main" id="{C0CA237C-6B41-FD69-8054-3AA9A13A0A21}"/>
              </a:ext>
            </a:extLst>
          </p:cNvPr>
          <p:cNvPicPr>
            <a:picLocks noChangeAspect="1"/>
          </p:cNvPicPr>
          <p:nvPr/>
        </p:nvPicPr>
        <p:blipFill rotWithShape="1">
          <a:blip r:embed="rId3"/>
          <a:srcRect l="55105" t="77904" r="41060" b="14125"/>
          <a:stretch/>
        </p:blipFill>
        <p:spPr>
          <a:xfrm>
            <a:off x="626151" y="6057183"/>
            <a:ext cx="578020" cy="678556"/>
          </a:xfrm>
          <a:prstGeom prst="rect">
            <a:avLst/>
          </a:prstGeom>
        </p:spPr>
      </p:pic>
      <p:pic>
        <p:nvPicPr>
          <p:cNvPr id="12" name="Picture 11">
            <a:extLst>
              <a:ext uri="{FF2B5EF4-FFF2-40B4-BE49-F238E27FC236}">
                <a16:creationId xmlns:a16="http://schemas.microsoft.com/office/drawing/2014/main" id="{366DA5EC-D80C-A5DA-F082-B9A015E376DC}"/>
              </a:ext>
            </a:extLst>
          </p:cNvPr>
          <p:cNvPicPr>
            <a:picLocks noChangeAspect="1"/>
          </p:cNvPicPr>
          <p:nvPr/>
        </p:nvPicPr>
        <p:blipFill rotWithShape="1">
          <a:blip r:embed="rId3"/>
          <a:srcRect l="56003" t="41075" r="40125" b="53631"/>
          <a:stretch/>
        </p:blipFill>
        <p:spPr>
          <a:xfrm>
            <a:off x="209816" y="2626451"/>
            <a:ext cx="605588" cy="450640"/>
          </a:xfrm>
          <a:prstGeom prst="rect">
            <a:avLst/>
          </a:prstGeom>
        </p:spPr>
      </p:pic>
      <p:sp>
        <p:nvSpPr>
          <p:cNvPr id="13" name="TextBox 12">
            <a:extLst>
              <a:ext uri="{FF2B5EF4-FFF2-40B4-BE49-F238E27FC236}">
                <a16:creationId xmlns:a16="http://schemas.microsoft.com/office/drawing/2014/main" id="{5E447F97-E37E-F395-4218-48BEE29F562B}"/>
              </a:ext>
            </a:extLst>
          </p:cNvPr>
          <p:cNvSpPr txBox="1"/>
          <p:nvPr/>
        </p:nvSpPr>
        <p:spPr>
          <a:xfrm>
            <a:off x="815404" y="2627674"/>
            <a:ext cx="1299410" cy="738664"/>
          </a:xfrm>
          <a:prstGeom prst="rect">
            <a:avLst/>
          </a:prstGeom>
          <a:noFill/>
        </p:spPr>
        <p:txBody>
          <a:bodyPr wrap="square" rtlCol="0">
            <a:spAutoFit/>
          </a:bodyPr>
          <a:lstStyle/>
          <a:p>
            <a:pPr algn="ctr"/>
            <a:r>
              <a:rPr lang="en-US" sz="2800" b="1" dirty="0">
                <a:solidFill>
                  <a:srgbClr val="0070C0"/>
                </a:solidFill>
              </a:rPr>
              <a:t>6800 </a:t>
            </a:r>
          </a:p>
          <a:p>
            <a:pPr algn="ctr"/>
            <a:r>
              <a:rPr lang="en-US" sz="1400" b="1" dirty="0"/>
              <a:t>Miles of cable</a:t>
            </a:r>
          </a:p>
        </p:txBody>
      </p:sp>
      <p:pic>
        <p:nvPicPr>
          <p:cNvPr id="14" name="Picture 13">
            <a:extLst>
              <a:ext uri="{FF2B5EF4-FFF2-40B4-BE49-F238E27FC236}">
                <a16:creationId xmlns:a16="http://schemas.microsoft.com/office/drawing/2014/main" id="{7C1B29DB-99BE-DE20-FEFF-BB8CEC8F68DF}"/>
              </a:ext>
            </a:extLst>
          </p:cNvPr>
          <p:cNvPicPr>
            <a:picLocks noChangeAspect="1"/>
          </p:cNvPicPr>
          <p:nvPr/>
        </p:nvPicPr>
        <p:blipFill rotWithShape="1">
          <a:blip r:embed="rId3"/>
          <a:srcRect l="56176" t="50426" r="40619" b="42609"/>
          <a:stretch/>
        </p:blipFill>
        <p:spPr>
          <a:xfrm>
            <a:off x="270477" y="3484394"/>
            <a:ext cx="501317" cy="592831"/>
          </a:xfrm>
          <a:prstGeom prst="rect">
            <a:avLst/>
          </a:prstGeom>
        </p:spPr>
      </p:pic>
      <p:sp>
        <p:nvSpPr>
          <p:cNvPr id="15" name="TextBox 14">
            <a:extLst>
              <a:ext uri="{FF2B5EF4-FFF2-40B4-BE49-F238E27FC236}">
                <a16:creationId xmlns:a16="http://schemas.microsoft.com/office/drawing/2014/main" id="{2CC07887-6256-B54F-90CB-0BD1FD87A6A4}"/>
              </a:ext>
            </a:extLst>
          </p:cNvPr>
          <p:cNvSpPr txBox="1"/>
          <p:nvPr/>
        </p:nvSpPr>
        <p:spPr>
          <a:xfrm>
            <a:off x="668020" y="3484394"/>
            <a:ext cx="1624261" cy="954107"/>
          </a:xfrm>
          <a:prstGeom prst="rect">
            <a:avLst/>
          </a:prstGeom>
          <a:noFill/>
        </p:spPr>
        <p:txBody>
          <a:bodyPr wrap="square" rtlCol="0">
            <a:spAutoFit/>
          </a:bodyPr>
          <a:lstStyle/>
          <a:p>
            <a:pPr algn="ctr"/>
            <a:r>
              <a:rPr lang="en-US" sz="2800" b="1" dirty="0">
                <a:solidFill>
                  <a:srgbClr val="0070C0"/>
                </a:solidFill>
              </a:rPr>
              <a:t>4-6 </a:t>
            </a:r>
          </a:p>
          <a:p>
            <a:pPr algn="ctr"/>
            <a:r>
              <a:rPr lang="en-US" sz="1400" b="1" dirty="0"/>
              <a:t>Wind turbine installation vessels</a:t>
            </a:r>
          </a:p>
        </p:txBody>
      </p:sp>
      <p:sp>
        <p:nvSpPr>
          <p:cNvPr id="17" name="TextBox 16">
            <a:extLst>
              <a:ext uri="{FF2B5EF4-FFF2-40B4-BE49-F238E27FC236}">
                <a16:creationId xmlns:a16="http://schemas.microsoft.com/office/drawing/2014/main" id="{11767494-276B-109E-1453-3AF4BD973072}"/>
              </a:ext>
            </a:extLst>
          </p:cNvPr>
          <p:cNvSpPr txBox="1"/>
          <p:nvPr/>
        </p:nvSpPr>
        <p:spPr>
          <a:xfrm>
            <a:off x="618186" y="4440533"/>
            <a:ext cx="1624261" cy="738664"/>
          </a:xfrm>
          <a:prstGeom prst="rect">
            <a:avLst/>
          </a:prstGeom>
          <a:noFill/>
        </p:spPr>
        <p:txBody>
          <a:bodyPr wrap="square" rtlCol="0">
            <a:spAutoFit/>
          </a:bodyPr>
          <a:lstStyle/>
          <a:p>
            <a:pPr algn="ctr"/>
            <a:r>
              <a:rPr lang="en-US" sz="2800" b="1" dirty="0">
                <a:solidFill>
                  <a:srgbClr val="0070C0"/>
                </a:solidFill>
              </a:rPr>
              <a:t>4 </a:t>
            </a:r>
          </a:p>
          <a:p>
            <a:pPr algn="ctr"/>
            <a:r>
              <a:rPr lang="en-US" sz="1400" b="1" dirty="0"/>
              <a:t>Cable lay vessels</a:t>
            </a:r>
          </a:p>
        </p:txBody>
      </p:sp>
      <p:pic>
        <p:nvPicPr>
          <p:cNvPr id="18" name="Picture 17">
            <a:extLst>
              <a:ext uri="{FF2B5EF4-FFF2-40B4-BE49-F238E27FC236}">
                <a16:creationId xmlns:a16="http://schemas.microsoft.com/office/drawing/2014/main" id="{AF1B5FE3-4ACC-ED50-780D-01CBCD08B990}"/>
              </a:ext>
            </a:extLst>
          </p:cNvPr>
          <p:cNvPicPr>
            <a:picLocks noChangeAspect="1"/>
          </p:cNvPicPr>
          <p:nvPr/>
        </p:nvPicPr>
        <p:blipFill rotWithShape="1">
          <a:blip r:embed="rId3"/>
          <a:srcRect l="56144" t="60843" r="40984" b="33710"/>
          <a:stretch/>
        </p:blipFill>
        <p:spPr>
          <a:xfrm>
            <a:off x="292033" y="4559423"/>
            <a:ext cx="433135" cy="463677"/>
          </a:xfrm>
          <a:prstGeom prst="rect">
            <a:avLst/>
          </a:prstGeom>
        </p:spPr>
      </p:pic>
      <p:pic>
        <p:nvPicPr>
          <p:cNvPr id="19" name="Picture 18">
            <a:extLst>
              <a:ext uri="{FF2B5EF4-FFF2-40B4-BE49-F238E27FC236}">
                <a16:creationId xmlns:a16="http://schemas.microsoft.com/office/drawing/2014/main" id="{328600A9-7702-D381-E4A6-A8E45D35CE15}"/>
              </a:ext>
            </a:extLst>
          </p:cNvPr>
          <p:cNvPicPr>
            <a:picLocks noChangeAspect="1"/>
          </p:cNvPicPr>
          <p:nvPr/>
        </p:nvPicPr>
        <p:blipFill rotWithShape="1">
          <a:blip r:embed="rId3"/>
          <a:srcRect l="56080" t="70326" r="41048" b="23042"/>
          <a:stretch/>
        </p:blipFill>
        <p:spPr>
          <a:xfrm>
            <a:off x="235883" y="5318625"/>
            <a:ext cx="449179" cy="564506"/>
          </a:xfrm>
          <a:prstGeom prst="rect">
            <a:avLst/>
          </a:prstGeom>
        </p:spPr>
      </p:pic>
      <p:sp>
        <p:nvSpPr>
          <p:cNvPr id="20" name="TextBox 19">
            <a:extLst>
              <a:ext uri="{FF2B5EF4-FFF2-40B4-BE49-F238E27FC236}">
                <a16:creationId xmlns:a16="http://schemas.microsoft.com/office/drawing/2014/main" id="{4A5FCB82-7300-EE75-FED7-040355C76A29}"/>
              </a:ext>
            </a:extLst>
          </p:cNvPr>
          <p:cNvSpPr txBox="1"/>
          <p:nvPr/>
        </p:nvSpPr>
        <p:spPr>
          <a:xfrm>
            <a:off x="596497" y="5345746"/>
            <a:ext cx="1624261" cy="738664"/>
          </a:xfrm>
          <a:prstGeom prst="rect">
            <a:avLst/>
          </a:prstGeom>
          <a:noFill/>
        </p:spPr>
        <p:txBody>
          <a:bodyPr wrap="square" rtlCol="0">
            <a:spAutoFit/>
          </a:bodyPr>
          <a:lstStyle/>
          <a:p>
            <a:pPr algn="ctr"/>
            <a:r>
              <a:rPr lang="en-US" sz="2800" b="1" dirty="0">
                <a:solidFill>
                  <a:srgbClr val="0070C0"/>
                </a:solidFill>
              </a:rPr>
              <a:t>4-8 </a:t>
            </a:r>
          </a:p>
          <a:p>
            <a:pPr algn="ctr"/>
            <a:r>
              <a:rPr lang="en-US" sz="1400" b="1" dirty="0"/>
              <a:t>Transport vessels</a:t>
            </a:r>
          </a:p>
        </p:txBody>
      </p:sp>
      <p:sp>
        <p:nvSpPr>
          <p:cNvPr id="23" name="TextBox 22">
            <a:extLst>
              <a:ext uri="{FF2B5EF4-FFF2-40B4-BE49-F238E27FC236}">
                <a16:creationId xmlns:a16="http://schemas.microsoft.com/office/drawing/2014/main" id="{14DD37AF-5F34-8C81-2BC0-10A1E653C620}"/>
              </a:ext>
            </a:extLst>
          </p:cNvPr>
          <p:cNvSpPr txBox="1"/>
          <p:nvPr/>
        </p:nvSpPr>
        <p:spPr>
          <a:xfrm>
            <a:off x="2992126" y="2541950"/>
            <a:ext cx="1299410" cy="954107"/>
          </a:xfrm>
          <a:prstGeom prst="rect">
            <a:avLst/>
          </a:prstGeom>
          <a:noFill/>
        </p:spPr>
        <p:txBody>
          <a:bodyPr wrap="square" rtlCol="0">
            <a:spAutoFit/>
          </a:bodyPr>
          <a:lstStyle/>
          <a:p>
            <a:pPr algn="ctr"/>
            <a:r>
              <a:rPr lang="en-US" sz="2800" b="1" dirty="0">
                <a:solidFill>
                  <a:srgbClr val="0070C0"/>
                </a:solidFill>
              </a:rPr>
              <a:t>58 </a:t>
            </a:r>
          </a:p>
          <a:p>
            <a:pPr algn="ctr"/>
            <a:r>
              <a:rPr lang="en-US" sz="1400" b="1" dirty="0"/>
              <a:t>Crew transfer vessels</a:t>
            </a:r>
          </a:p>
        </p:txBody>
      </p:sp>
      <p:pic>
        <p:nvPicPr>
          <p:cNvPr id="24" name="Picture 23">
            <a:extLst>
              <a:ext uri="{FF2B5EF4-FFF2-40B4-BE49-F238E27FC236}">
                <a16:creationId xmlns:a16="http://schemas.microsoft.com/office/drawing/2014/main" id="{249D226A-F5B4-00D5-8CE9-081DF79792B8}"/>
              </a:ext>
            </a:extLst>
          </p:cNvPr>
          <p:cNvPicPr>
            <a:picLocks noChangeAspect="1"/>
          </p:cNvPicPr>
          <p:nvPr/>
        </p:nvPicPr>
        <p:blipFill rotWithShape="1">
          <a:blip r:embed="rId3"/>
          <a:srcRect l="69017" t="41413" r="27989" b="53874"/>
          <a:stretch/>
        </p:blipFill>
        <p:spPr>
          <a:xfrm>
            <a:off x="2460749" y="2591712"/>
            <a:ext cx="631614" cy="561588"/>
          </a:xfrm>
          <a:prstGeom prst="rect">
            <a:avLst/>
          </a:prstGeom>
        </p:spPr>
      </p:pic>
      <p:pic>
        <p:nvPicPr>
          <p:cNvPr id="26" name="Picture 25">
            <a:extLst>
              <a:ext uri="{FF2B5EF4-FFF2-40B4-BE49-F238E27FC236}">
                <a16:creationId xmlns:a16="http://schemas.microsoft.com/office/drawing/2014/main" id="{4DEC811B-FDBF-5073-C17A-68B7CD4F59FF}"/>
              </a:ext>
            </a:extLst>
          </p:cNvPr>
          <p:cNvPicPr>
            <a:picLocks noChangeAspect="1"/>
          </p:cNvPicPr>
          <p:nvPr/>
        </p:nvPicPr>
        <p:blipFill rotWithShape="1">
          <a:blip r:embed="rId3"/>
          <a:srcRect l="68032" t="71724" r="27612" b="24792"/>
          <a:stretch/>
        </p:blipFill>
        <p:spPr>
          <a:xfrm>
            <a:off x="2435659" y="5440539"/>
            <a:ext cx="656704" cy="296624"/>
          </a:xfrm>
          <a:prstGeom prst="rect">
            <a:avLst/>
          </a:prstGeom>
        </p:spPr>
      </p:pic>
      <p:sp>
        <p:nvSpPr>
          <p:cNvPr id="27" name="TextBox 26">
            <a:extLst>
              <a:ext uri="{FF2B5EF4-FFF2-40B4-BE49-F238E27FC236}">
                <a16:creationId xmlns:a16="http://schemas.microsoft.com/office/drawing/2014/main" id="{AF3957A9-1B56-07E8-26F4-F3CFA8E6C136}"/>
              </a:ext>
            </a:extLst>
          </p:cNvPr>
          <p:cNvSpPr txBox="1"/>
          <p:nvPr/>
        </p:nvSpPr>
        <p:spPr>
          <a:xfrm>
            <a:off x="2920924" y="4455275"/>
            <a:ext cx="1612241" cy="954107"/>
          </a:xfrm>
          <a:prstGeom prst="rect">
            <a:avLst/>
          </a:prstGeom>
          <a:noFill/>
        </p:spPr>
        <p:txBody>
          <a:bodyPr wrap="square" rtlCol="0">
            <a:spAutoFit/>
          </a:bodyPr>
          <a:lstStyle/>
          <a:p>
            <a:pPr algn="ctr"/>
            <a:r>
              <a:rPr lang="en-US" sz="2800" b="1" dirty="0">
                <a:solidFill>
                  <a:srgbClr val="0070C0"/>
                </a:solidFill>
              </a:rPr>
              <a:t>2</a:t>
            </a:r>
          </a:p>
          <a:p>
            <a:pPr algn="ctr"/>
            <a:r>
              <a:rPr lang="en-US" sz="1400" b="1" dirty="0"/>
              <a:t>Scour protection installation vessels</a:t>
            </a:r>
          </a:p>
        </p:txBody>
      </p:sp>
      <p:pic>
        <p:nvPicPr>
          <p:cNvPr id="28" name="Picture 27">
            <a:extLst>
              <a:ext uri="{FF2B5EF4-FFF2-40B4-BE49-F238E27FC236}">
                <a16:creationId xmlns:a16="http://schemas.microsoft.com/office/drawing/2014/main" id="{C54270C4-A9D1-4652-CCC1-47939FBDA6B2}"/>
              </a:ext>
            </a:extLst>
          </p:cNvPr>
          <p:cNvPicPr>
            <a:picLocks noChangeAspect="1"/>
          </p:cNvPicPr>
          <p:nvPr/>
        </p:nvPicPr>
        <p:blipFill rotWithShape="1">
          <a:blip r:embed="rId3"/>
          <a:srcRect l="68764" t="50128" r="27378" b="42315"/>
          <a:stretch/>
        </p:blipFill>
        <p:spPr>
          <a:xfrm>
            <a:off x="2566000" y="3463817"/>
            <a:ext cx="581525" cy="643284"/>
          </a:xfrm>
          <a:prstGeom prst="rect">
            <a:avLst/>
          </a:prstGeom>
        </p:spPr>
      </p:pic>
      <p:pic>
        <p:nvPicPr>
          <p:cNvPr id="29" name="Picture 28">
            <a:extLst>
              <a:ext uri="{FF2B5EF4-FFF2-40B4-BE49-F238E27FC236}">
                <a16:creationId xmlns:a16="http://schemas.microsoft.com/office/drawing/2014/main" id="{CC07CDF4-EBC0-FA35-0B44-4FC8790E411F}"/>
              </a:ext>
            </a:extLst>
          </p:cNvPr>
          <p:cNvPicPr>
            <a:picLocks noChangeAspect="1"/>
          </p:cNvPicPr>
          <p:nvPr/>
        </p:nvPicPr>
        <p:blipFill rotWithShape="1">
          <a:blip r:embed="rId3"/>
          <a:srcRect l="68764" t="61265" r="27378" b="34563"/>
          <a:stretch/>
        </p:blipFill>
        <p:spPr>
          <a:xfrm>
            <a:off x="2598082" y="4531340"/>
            <a:ext cx="581525" cy="355129"/>
          </a:xfrm>
          <a:prstGeom prst="rect">
            <a:avLst/>
          </a:prstGeom>
        </p:spPr>
      </p:pic>
      <p:sp>
        <p:nvSpPr>
          <p:cNvPr id="30" name="TextBox 29">
            <a:extLst>
              <a:ext uri="{FF2B5EF4-FFF2-40B4-BE49-F238E27FC236}">
                <a16:creationId xmlns:a16="http://schemas.microsoft.com/office/drawing/2014/main" id="{8BEAFA60-1AB5-B5D1-9140-CFE3A5770FAF}"/>
              </a:ext>
            </a:extLst>
          </p:cNvPr>
          <p:cNvSpPr txBox="1"/>
          <p:nvPr/>
        </p:nvSpPr>
        <p:spPr>
          <a:xfrm>
            <a:off x="2841298" y="5353777"/>
            <a:ext cx="1624261" cy="738664"/>
          </a:xfrm>
          <a:prstGeom prst="rect">
            <a:avLst/>
          </a:prstGeom>
          <a:noFill/>
        </p:spPr>
        <p:txBody>
          <a:bodyPr wrap="square" rtlCol="0">
            <a:spAutoFit/>
          </a:bodyPr>
          <a:lstStyle/>
          <a:p>
            <a:pPr algn="ctr"/>
            <a:r>
              <a:rPr lang="en-US" sz="2800" b="1" dirty="0">
                <a:solidFill>
                  <a:srgbClr val="0070C0"/>
                </a:solidFill>
              </a:rPr>
              <a:t>4-6 </a:t>
            </a:r>
          </a:p>
          <a:p>
            <a:pPr algn="ctr"/>
            <a:r>
              <a:rPr lang="en-US" sz="1400" b="1" dirty="0"/>
              <a:t>Heavy lift vessels</a:t>
            </a:r>
          </a:p>
        </p:txBody>
      </p:sp>
      <p:sp>
        <p:nvSpPr>
          <p:cNvPr id="31" name="TextBox 30">
            <a:extLst>
              <a:ext uri="{FF2B5EF4-FFF2-40B4-BE49-F238E27FC236}">
                <a16:creationId xmlns:a16="http://schemas.microsoft.com/office/drawing/2014/main" id="{EDC1F935-6816-CD04-2E79-7B9D0FB07FE8}"/>
              </a:ext>
            </a:extLst>
          </p:cNvPr>
          <p:cNvSpPr txBox="1"/>
          <p:nvPr/>
        </p:nvSpPr>
        <p:spPr>
          <a:xfrm>
            <a:off x="203275" y="6123598"/>
            <a:ext cx="4152399" cy="738664"/>
          </a:xfrm>
          <a:prstGeom prst="rect">
            <a:avLst/>
          </a:prstGeom>
          <a:noFill/>
        </p:spPr>
        <p:txBody>
          <a:bodyPr wrap="square" rtlCol="0">
            <a:spAutoFit/>
          </a:bodyPr>
          <a:lstStyle/>
          <a:p>
            <a:pPr algn="ctr"/>
            <a:r>
              <a:rPr lang="en-US" sz="2800" b="1" dirty="0">
                <a:solidFill>
                  <a:srgbClr val="0070C0"/>
                </a:solidFill>
              </a:rPr>
              <a:t>   12,300-49,000</a:t>
            </a:r>
          </a:p>
          <a:p>
            <a:pPr algn="ctr"/>
            <a:r>
              <a:rPr lang="en-US" sz="1400" b="1" dirty="0"/>
              <a:t>Full-time equivalents average annual workforce</a:t>
            </a:r>
          </a:p>
        </p:txBody>
      </p:sp>
      <p:sp>
        <p:nvSpPr>
          <p:cNvPr id="32" name="Right Brace 31">
            <a:extLst>
              <a:ext uri="{FF2B5EF4-FFF2-40B4-BE49-F238E27FC236}">
                <a16:creationId xmlns:a16="http://schemas.microsoft.com/office/drawing/2014/main" id="{C43DBFC1-00AA-8407-D119-950C1024A956}"/>
              </a:ext>
            </a:extLst>
          </p:cNvPr>
          <p:cNvSpPr/>
          <p:nvPr/>
        </p:nvSpPr>
        <p:spPr>
          <a:xfrm>
            <a:off x="4159424" y="1779210"/>
            <a:ext cx="741938" cy="4876480"/>
          </a:xfrm>
          <a:prstGeom prst="righ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534BD695-B509-FC46-9E22-A5DAFD67B3A7}"/>
              </a:ext>
            </a:extLst>
          </p:cNvPr>
          <p:cNvSpPr txBox="1"/>
          <p:nvPr/>
        </p:nvSpPr>
        <p:spPr>
          <a:xfrm>
            <a:off x="2861697" y="3484174"/>
            <a:ext cx="1612241" cy="954107"/>
          </a:xfrm>
          <a:prstGeom prst="rect">
            <a:avLst/>
          </a:prstGeom>
          <a:noFill/>
        </p:spPr>
        <p:txBody>
          <a:bodyPr wrap="square" rtlCol="0">
            <a:spAutoFit/>
          </a:bodyPr>
          <a:lstStyle/>
          <a:p>
            <a:pPr algn="ctr"/>
            <a:r>
              <a:rPr lang="en-US" sz="2800" b="1" dirty="0">
                <a:solidFill>
                  <a:srgbClr val="0070C0"/>
                </a:solidFill>
              </a:rPr>
              <a:t>11</a:t>
            </a:r>
          </a:p>
          <a:p>
            <a:pPr algn="ctr"/>
            <a:r>
              <a:rPr lang="en-US" sz="1400" b="1" dirty="0"/>
              <a:t>Service operation vessels</a:t>
            </a:r>
          </a:p>
        </p:txBody>
      </p:sp>
      <p:sp>
        <p:nvSpPr>
          <p:cNvPr id="33" name="TextBox 32">
            <a:extLst>
              <a:ext uri="{FF2B5EF4-FFF2-40B4-BE49-F238E27FC236}">
                <a16:creationId xmlns:a16="http://schemas.microsoft.com/office/drawing/2014/main" id="{A73DC3BD-DBC7-0B0E-A9BC-7C723749A221}"/>
              </a:ext>
            </a:extLst>
          </p:cNvPr>
          <p:cNvSpPr txBox="1"/>
          <p:nvPr/>
        </p:nvSpPr>
        <p:spPr>
          <a:xfrm>
            <a:off x="10129202" y="3547334"/>
            <a:ext cx="2062798" cy="1815882"/>
          </a:xfrm>
          <a:prstGeom prst="rect">
            <a:avLst/>
          </a:prstGeom>
          <a:noFill/>
        </p:spPr>
        <p:txBody>
          <a:bodyPr wrap="square" rtlCol="0">
            <a:spAutoFit/>
          </a:bodyPr>
          <a:lstStyle/>
          <a:p>
            <a:pPr algn="ctr"/>
            <a:r>
              <a:rPr lang="en-US" sz="2800" b="1" dirty="0">
                <a:solidFill>
                  <a:srgbClr val="408C49"/>
                </a:solidFill>
              </a:rPr>
              <a:t>$22.4 billion of investments needed</a:t>
            </a:r>
          </a:p>
        </p:txBody>
      </p:sp>
      <p:pic>
        <p:nvPicPr>
          <p:cNvPr id="34" name="Picture 33">
            <a:extLst>
              <a:ext uri="{FF2B5EF4-FFF2-40B4-BE49-F238E27FC236}">
                <a16:creationId xmlns:a16="http://schemas.microsoft.com/office/drawing/2014/main" id="{1BB9F770-33F2-E6AE-FE18-39FD0BDF3DAC}"/>
              </a:ext>
            </a:extLst>
          </p:cNvPr>
          <p:cNvPicPr>
            <a:picLocks noChangeAspect="1"/>
          </p:cNvPicPr>
          <p:nvPr/>
        </p:nvPicPr>
        <p:blipFill rotWithShape="1">
          <a:blip r:embed="rId3"/>
          <a:srcRect l="54490" t="32518" r="41331" b="59474"/>
          <a:stretch/>
        </p:blipFill>
        <p:spPr>
          <a:xfrm>
            <a:off x="6300920" y="1843235"/>
            <a:ext cx="653715" cy="681674"/>
          </a:xfrm>
          <a:prstGeom prst="rect">
            <a:avLst/>
          </a:prstGeom>
        </p:spPr>
      </p:pic>
      <p:pic>
        <p:nvPicPr>
          <p:cNvPr id="35" name="Picture 34">
            <a:extLst>
              <a:ext uri="{FF2B5EF4-FFF2-40B4-BE49-F238E27FC236}">
                <a16:creationId xmlns:a16="http://schemas.microsoft.com/office/drawing/2014/main" id="{A742A821-A3F5-652B-AF44-98257C50C9D1}"/>
              </a:ext>
            </a:extLst>
          </p:cNvPr>
          <p:cNvPicPr>
            <a:picLocks noChangeAspect="1"/>
          </p:cNvPicPr>
          <p:nvPr/>
        </p:nvPicPr>
        <p:blipFill rotWithShape="1">
          <a:blip r:embed="rId3"/>
          <a:srcRect l="69203" t="33217" r="27538" b="60186"/>
          <a:stretch/>
        </p:blipFill>
        <p:spPr>
          <a:xfrm>
            <a:off x="6484399" y="2599672"/>
            <a:ext cx="491287" cy="561589"/>
          </a:xfrm>
          <a:prstGeom prst="rect">
            <a:avLst/>
          </a:prstGeom>
        </p:spPr>
      </p:pic>
      <p:pic>
        <p:nvPicPr>
          <p:cNvPr id="36" name="Picture 35">
            <a:extLst>
              <a:ext uri="{FF2B5EF4-FFF2-40B4-BE49-F238E27FC236}">
                <a16:creationId xmlns:a16="http://schemas.microsoft.com/office/drawing/2014/main" id="{EFF73932-3C89-0ED4-6869-D100C68F6AE1}"/>
              </a:ext>
            </a:extLst>
          </p:cNvPr>
          <p:cNvPicPr>
            <a:picLocks noChangeAspect="1"/>
          </p:cNvPicPr>
          <p:nvPr/>
        </p:nvPicPr>
        <p:blipFill rotWithShape="1">
          <a:blip r:embed="rId3"/>
          <a:srcRect l="56003" t="41075" r="40125" b="53631"/>
          <a:stretch/>
        </p:blipFill>
        <p:spPr>
          <a:xfrm>
            <a:off x="6509222" y="3300192"/>
            <a:ext cx="605588" cy="450640"/>
          </a:xfrm>
          <a:prstGeom prst="rect">
            <a:avLst/>
          </a:prstGeom>
        </p:spPr>
      </p:pic>
      <p:pic>
        <p:nvPicPr>
          <p:cNvPr id="37" name="Picture 36">
            <a:extLst>
              <a:ext uri="{FF2B5EF4-FFF2-40B4-BE49-F238E27FC236}">
                <a16:creationId xmlns:a16="http://schemas.microsoft.com/office/drawing/2014/main" id="{00E52BAC-0F30-A620-C184-06B601B1A901}"/>
              </a:ext>
            </a:extLst>
          </p:cNvPr>
          <p:cNvPicPr>
            <a:picLocks noChangeAspect="1"/>
          </p:cNvPicPr>
          <p:nvPr/>
        </p:nvPicPr>
        <p:blipFill rotWithShape="1">
          <a:blip r:embed="rId3"/>
          <a:srcRect l="56176" t="50426" r="40619" b="42609"/>
          <a:stretch/>
        </p:blipFill>
        <p:spPr>
          <a:xfrm>
            <a:off x="6611729" y="4033242"/>
            <a:ext cx="501317" cy="592831"/>
          </a:xfrm>
          <a:prstGeom prst="rect">
            <a:avLst/>
          </a:prstGeom>
        </p:spPr>
      </p:pic>
      <p:pic>
        <p:nvPicPr>
          <p:cNvPr id="38" name="Picture 37">
            <a:extLst>
              <a:ext uri="{FF2B5EF4-FFF2-40B4-BE49-F238E27FC236}">
                <a16:creationId xmlns:a16="http://schemas.microsoft.com/office/drawing/2014/main" id="{BD9E3AA1-EB44-7F62-D479-FE80F35ED91F}"/>
              </a:ext>
            </a:extLst>
          </p:cNvPr>
          <p:cNvPicPr>
            <a:picLocks noChangeAspect="1"/>
          </p:cNvPicPr>
          <p:nvPr/>
        </p:nvPicPr>
        <p:blipFill rotWithShape="1">
          <a:blip r:embed="rId4"/>
          <a:srcRect l="64163" t="68681" r="32558" b="24888"/>
          <a:stretch/>
        </p:blipFill>
        <p:spPr>
          <a:xfrm>
            <a:off x="6596702" y="4760666"/>
            <a:ext cx="497300" cy="550667"/>
          </a:xfrm>
          <a:prstGeom prst="rect">
            <a:avLst/>
          </a:prstGeom>
        </p:spPr>
      </p:pic>
      <p:pic>
        <p:nvPicPr>
          <p:cNvPr id="39" name="Picture 38">
            <a:extLst>
              <a:ext uri="{FF2B5EF4-FFF2-40B4-BE49-F238E27FC236}">
                <a16:creationId xmlns:a16="http://schemas.microsoft.com/office/drawing/2014/main" id="{5D085920-A6A3-A99D-54CA-8B0E9730DC54}"/>
              </a:ext>
            </a:extLst>
          </p:cNvPr>
          <p:cNvPicPr>
            <a:picLocks noChangeAspect="1"/>
          </p:cNvPicPr>
          <p:nvPr/>
        </p:nvPicPr>
        <p:blipFill rotWithShape="1">
          <a:blip r:embed="rId4"/>
          <a:srcRect l="63951" t="76720" r="32663" b="17441"/>
          <a:stretch/>
        </p:blipFill>
        <p:spPr>
          <a:xfrm>
            <a:off x="6563337" y="5415420"/>
            <a:ext cx="513348" cy="499968"/>
          </a:xfrm>
          <a:prstGeom prst="rect">
            <a:avLst/>
          </a:prstGeom>
        </p:spPr>
      </p:pic>
      <p:sp>
        <p:nvSpPr>
          <p:cNvPr id="40" name="TextBox 39">
            <a:extLst>
              <a:ext uri="{FF2B5EF4-FFF2-40B4-BE49-F238E27FC236}">
                <a16:creationId xmlns:a16="http://schemas.microsoft.com/office/drawing/2014/main" id="{71582D4B-014C-085A-0C6D-2FDD899C430E}"/>
              </a:ext>
            </a:extLst>
          </p:cNvPr>
          <p:cNvSpPr txBox="1"/>
          <p:nvPr/>
        </p:nvSpPr>
        <p:spPr>
          <a:xfrm>
            <a:off x="6922293" y="1848400"/>
            <a:ext cx="2019312" cy="738664"/>
          </a:xfrm>
          <a:prstGeom prst="rect">
            <a:avLst/>
          </a:prstGeom>
          <a:noFill/>
        </p:spPr>
        <p:txBody>
          <a:bodyPr wrap="square" rtlCol="0">
            <a:spAutoFit/>
          </a:bodyPr>
          <a:lstStyle/>
          <a:p>
            <a:pPr algn="ctr"/>
            <a:r>
              <a:rPr lang="en-US" sz="2800" b="1" dirty="0">
                <a:solidFill>
                  <a:srgbClr val="0070C0"/>
                </a:solidFill>
              </a:rPr>
              <a:t>$3.5 billion </a:t>
            </a:r>
          </a:p>
          <a:p>
            <a:pPr algn="ctr"/>
            <a:r>
              <a:rPr lang="en-US" sz="1400" b="1" dirty="0"/>
              <a:t>Wind turbines</a:t>
            </a:r>
          </a:p>
        </p:txBody>
      </p:sp>
      <p:sp>
        <p:nvSpPr>
          <p:cNvPr id="41" name="TextBox 40">
            <a:extLst>
              <a:ext uri="{FF2B5EF4-FFF2-40B4-BE49-F238E27FC236}">
                <a16:creationId xmlns:a16="http://schemas.microsoft.com/office/drawing/2014/main" id="{3FBFC312-102D-A5CE-4242-0E7F95C81CE0}"/>
              </a:ext>
            </a:extLst>
          </p:cNvPr>
          <p:cNvSpPr txBox="1"/>
          <p:nvPr/>
        </p:nvSpPr>
        <p:spPr>
          <a:xfrm>
            <a:off x="6942457" y="2546163"/>
            <a:ext cx="2019312" cy="738664"/>
          </a:xfrm>
          <a:prstGeom prst="rect">
            <a:avLst/>
          </a:prstGeom>
          <a:noFill/>
        </p:spPr>
        <p:txBody>
          <a:bodyPr wrap="square" rtlCol="0">
            <a:spAutoFit/>
          </a:bodyPr>
          <a:lstStyle/>
          <a:p>
            <a:pPr algn="ctr"/>
            <a:r>
              <a:rPr lang="en-US" sz="2800" b="1" dirty="0">
                <a:solidFill>
                  <a:srgbClr val="0070C0"/>
                </a:solidFill>
              </a:rPr>
              <a:t>$1.3 billion </a:t>
            </a:r>
          </a:p>
          <a:p>
            <a:pPr algn="ctr"/>
            <a:r>
              <a:rPr lang="en-US" sz="1400" b="1" dirty="0"/>
              <a:t>Substructures</a:t>
            </a:r>
          </a:p>
        </p:txBody>
      </p:sp>
      <p:sp>
        <p:nvSpPr>
          <p:cNvPr id="42" name="TextBox 41">
            <a:extLst>
              <a:ext uri="{FF2B5EF4-FFF2-40B4-BE49-F238E27FC236}">
                <a16:creationId xmlns:a16="http://schemas.microsoft.com/office/drawing/2014/main" id="{F3100A5C-B797-8A61-5179-D83A8077ABE9}"/>
              </a:ext>
            </a:extLst>
          </p:cNvPr>
          <p:cNvSpPr txBox="1"/>
          <p:nvPr/>
        </p:nvSpPr>
        <p:spPr>
          <a:xfrm>
            <a:off x="6945594" y="3259186"/>
            <a:ext cx="2019312" cy="738664"/>
          </a:xfrm>
          <a:prstGeom prst="rect">
            <a:avLst/>
          </a:prstGeom>
          <a:noFill/>
        </p:spPr>
        <p:txBody>
          <a:bodyPr wrap="square" rtlCol="0">
            <a:spAutoFit/>
          </a:bodyPr>
          <a:lstStyle/>
          <a:p>
            <a:pPr algn="ctr"/>
            <a:r>
              <a:rPr lang="en-US" sz="2800" b="1" dirty="0">
                <a:solidFill>
                  <a:srgbClr val="0070C0"/>
                </a:solidFill>
              </a:rPr>
              <a:t>$1.8 billion </a:t>
            </a:r>
          </a:p>
          <a:p>
            <a:pPr algn="ctr"/>
            <a:r>
              <a:rPr lang="en-US" sz="1400" b="1" dirty="0"/>
              <a:t>Electrical components</a:t>
            </a:r>
          </a:p>
        </p:txBody>
      </p:sp>
      <p:sp>
        <p:nvSpPr>
          <p:cNvPr id="43" name="TextBox 42">
            <a:extLst>
              <a:ext uri="{FF2B5EF4-FFF2-40B4-BE49-F238E27FC236}">
                <a16:creationId xmlns:a16="http://schemas.microsoft.com/office/drawing/2014/main" id="{2F2A0C32-C2B2-B28D-1872-E1B4EE2572B9}"/>
              </a:ext>
            </a:extLst>
          </p:cNvPr>
          <p:cNvSpPr txBox="1"/>
          <p:nvPr/>
        </p:nvSpPr>
        <p:spPr>
          <a:xfrm>
            <a:off x="6934574" y="4003860"/>
            <a:ext cx="2019312" cy="738664"/>
          </a:xfrm>
          <a:prstGeom prst="rect">
            <a:avLst/>
          </a:prstGeom>
          <a:noFill/>
        </p:spPr>
        <p:txBody>
          <a:bodyPr wrap="square" rtlCol="0">
            <a:spAutoFit/>
          </a:bodyPr>
          <a:lstStyle/>
          <a:p>
            <a:pPr algn="ctr"/>
            <a:r>
              <a:rPr lang="en-US" sz="2800" b="1" dirty="0">
                <a:solidFill>
                  <a:srgbClr val="0070C0"/>
                </a:solidFill>
              </a:rPr>
              <a:t>$3.5 billion </a:t>
            </a:r>
          </a:p>
          <a:p>
            <a:pPr algn="ctr"/>
            <a:r>
              <a:rPr lang="en-US" sz="1400" b="1" dirty="0"/>
              <a:t>Installation vessels</a:t>
            </a:r>
          </a:p>
        </p:txBody>
      </p:sp>
      <p:sp>
        <p:nvSpPr>
          <p:cNvPr id="44" name="TextBox 43">
            <a:extLst>
              <a:ext uri="{FF2B5EF4-FFF2-40B4-BE49-F238E27FC236}">
                <a16:creationId xmlns:a16="http://schemas.microsoft.com/office/drawing/2014/main" id="{7F2EF662-B859-9F69-CF0E-66F275C44C0E}"/>
              </a:ext>
            </a:extLst>
          </p:cNvPr>
          <p:cNvSpPr txBox="1"/>
          <p:nvPr/>
        </p:nvSpPr>
        <p:spPr>
          <a:xfrm>
            <a:off x="6791073" y="4710873"/>
            <a:ext cx="2019312" cy="738664"/>
          </a:xfrm>
          <a:prstGeom prst="rect">
            <a:avLst/>
          </a:prstGeom>
          <a:noFill/>
        </p:spPr>
        <p:txBody>
          <a:bodyPr wrap="square" rtlCol="0">
            <a:spAutoFit/>
          </a:bodyPr>
          <a:lstStyle/>
          <a:p>
            <a:pPr algn="ctr"/>
            <a:r>
              <a:rPr lang="en-US" sz="2800" b="1" dirty="0">
                <a:solidFill>
                  <a:srgbClr val="0070C0"/>
                </a:solidFill>
              </a:rPr>
              <a:t>$8 billion </a:t>
            </a:r>
          </a:p>
          <a:p>
            <a:pPr algn="ctr"/>
            <a:r>
              <a:rPr lang="en-US" sz="1400" b="1" dirty="0"/>
              <a:t>Ports</a:t>
            </a:r>
          </a:p>
        </p:txBody>
      </p:sp>
      <p:sp>
        <p:nvSpPr>
          <p:cNvPr id="45" name="TextBox 44">
            <a:extLst>
              <a:ext uri="{FF2B5EF4-FFF2-40B4-BE49-F238E27FC236}">
                <a16:creationId xmlns:a16="http://schemas.microsoft.com/office/drawing/2014/main" id="{053E1502-BDCF-B9A4-F887-A20349D2C4E5}"/>
              </a:ext>
            </a:extLst>
          </p:cNvPr>
          <p:cNvSpPr txBox="1"/>
          <p:nvPr/>
        </p:nvSpPr>
        <p:spPr>
          <a:xfrm>
            <a:off x="6791073" y="5472605"/>
            <a:ext cx="2019312" cy="738664"/>
          </a:xfrm>
          <a:prstGeom prst="rect">
            <a:avLst/>
          </a:prstGeom>
          <a:noFill/>
        </p:spPr>
        <p:txBody>
          <a:bodyPr wrap="square" rtlCol="0">
            <a:spAutoFit/>
          </a:bodyPr>
          <a:lstStyle/>
          <a:p>
            <a:pPr algn="ctr"/>
            <a:r>
              <a:rPr lang="en-US" sz="2800" b="1" dirty="0">
                <a:solidFill>
                  <a:srgbClr val="0070C0"/>
                </a:solidFill>
              </a:rPr>
              <a:t>$3 billion </a:t>
            </a:r>
          </a:p>
          <a:p>
            <a:pPr algn="ctr"/>
            <a:r>
              <a:rPr lang="en-US" sz="1400" b="1" dirty="0"/>
              <a:t>Steel plates</a:t>
            </a:r>
          </a:p>
        </p:txBody>
      </p:sp>
      <p:sp>
        <p:nvSpPr>
          <p:cNvPr id="46" name="TextBox 45">
            <a:extLst>
              <a:ext uri="{FF2B5EF4-FFF2-40B4-BE49-F238E27FC236}">
                <a16:creationId xmlns:a16="http://schemas.microsoft.com/office/drawing/2014/main" id="{A7632F1F-F93F-BEC9-2EC3-04D3ECD12DFE}"/>
              </a:ext>
            </a:extLst>
          </p:cNvPr>
          <p:cNvSpPr txBox="1"/>
          <p:nvPr/>
        </p:nvSpPr>
        <p:spPr>
          <a:xfrm>
            <a:off x="6915520" y="6179053"/>
            <a:ext cx="2019312" cy="738664"/>
          </a:xfrm>
          <a:prstGeom prst="rect">
            <a:avLst/>
          </a:prstGeom>
          <a:noFill/>
        </p:spPr>
        <p:txBody>
          <a:bodyPr wrap="square" rtlCol="0">
            <a:spAutoFit/>
          </a:bodyPr>
          <a:lstStyle/>
          <a:p>
            <a:pPr algn="ctr"/>
            <a:r>
              <a:rPr lang="en-US" sz="2800" b="1" dirty="0">
                <a:solidFill>
                  <a:srgbClr val="0070C0"/>
                </a:solidFill>
              </a:rPr>
              <a:t>$1.3 billion </a:t>
            </a:r>
          </a:p>
          <a:p>
            <a:pPr algn="ctr"/>
            <a:r>
              <a:rPr lang="en-US" sz="1400" b="1" dirty="0"/>
              <a:t>Other components</a:t>
            </a:r>
          </a:p>
        </p:txBody>
      </p:sp>
      <p:sp>
        <p:nvSpPr>
          <p:cNvPr id="47" name="Right Brace 46">
            <a:extLst>
              <a:ext uri="{FF2B5EF4-FFF2-40B4-BE49-F238E27FC236}">
                <a16:creationId xmlns:a16="http://schemas.microsoft.com/office/drawing/2014/main" id="{6A26457E-6A92-622D-1573-00B929B08504}"/>
              </a:ext>
            </a:extLst>
          </p:cNvPr>
          <p:cNvSpPr/>
          <p:nvPr/>
        </p:nvSpPr>
        <p:spPr>
          <a:xfrm>
            <a:off x="9626000" y="1751257"/>
            <a:ext cx="741938" cy="4876480"/>
          </a:xfrm>
          <a:prstGeom prst="righ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CB82E222-0EA8-33F9-BD1F-44615A08CA0A}"/>
              </a:ext>
            </a:extLst>
          </p:cNvPr>
          <p:cNvSpPr txBox="1"/>
          <p:nvPr/>
        </p:nvSpPr>
        <p:spPr>
          <a:xfrm>
            <a:off x="4469694" y="3695210"/>
            <a:ext cx="1551081" cy="1384995"/>
          </a:xfrm>
          <a:prstGeom prst="rect">
            <a:avLst/>
          </a:prstGeom>
          <a:noFill/>
        </p:spPr>
        <p:txBody>
          <a:bodyPr wrap="square" rtlCol="0">
            <a:spAutoFit/>
          </a:bodyPr>
          <a:lstStyle/>
          <a:p>
            <a:pPr algn="ctr"/>
            <a:r>
              <a:rPr lang="en-US" sz="2800" b="1" dirty="0">
                <a:solidFill>
                  <a:srgbClr val="408C49"/>
                </a:solidFill>
              </a:rPr>
              <a:t>87- 99 vessels needed</a:t>
            </a:r>
          </a:p>
        </p:txBody>
      </p:sp>
      <p:sp>
        <p:nvSpPr>
          <p:cNvPr id="50" name="Rectangle 49">
            <a:extLst>
              <a:ext uri="{FF2B5EF4-FFF2-40B4-BE49-F238E27FC236}">
                <a16:creationId xmlns:a16="http://schemas.microsoft.com/office/drawing/2014/main" id="{B80F1F45-3548-3903-C79A-60EE5A4E877F}"/>
              </a:ext>
            </a:extLst>
          </p:cNvPr>
          <p:cNvSpPr/>
          <p:nvPr/>
        </p:nvSpPr>
        <p:spPr>
          <a:xfrm>
            <a:off x="0" y="0"/>
            <a:ext cx="12264450" cy="1023793"/>
          </a:xfrm>
          <a:prstGeom prst="rect">
            <a:avLst/>
          </a:prstGeom>
          <a:solidFill>
            <a:srgbClr val="004F8A"/>
          </a:solidFill>
          <a:ln>
            <a:noFill/>
          </a:ln>
          <a:effectLst>
            <a:outerShdw blurRad="190500" dist="228600" dir="2700000" algn="ctr">
              <a:srgbClr val="000000">
                <a:alpha val="30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endParaRPr>
          </a:p>
        </p:txBody>
      </p:sp>
      <p:sp>
        <p:nvSpPr>
          <p:cNvPr id="51" name="Title 1">
            <a:extLst>
              <a:ext uri="{FF2B5EF4-FFF2-40B4-BE49-F238E27FC236}">
                <a16:creationId xmlns:a16="http://schemas.microsoft.com/office/drawing/2014/main" id="{F9D855E2-DE9F-8CB5-0DF2-F09E7706EB7E}"/>
              </a:ext>
            </a:extLst>
          </p:cNvPr>
          <p:cNvSpPr txBox="1">
            <a:spLocks/>
          </p:cNvSpPr>
          <p:nvPr/>
        </p:nvSpPr>
        <p:spPr>
          <a:xfrm>
            <a:off x="1998077" y="226095"/>
            <a:ext cx="10266373" cy="7802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mn-lt"/>
              </a:rPr>
              <a:t>Resources/Investments Needed for Offshore Wind by 2030</a:t>
            </a:r>
          </a:p>
        </p:txBody>
      </p:sp>
      <p:sp>
        <p:nvSpPr>
          <p:cNvPr id="8" name="TextBox 7">
            <a:extLst>
              <a:ext uri="{FF2B5EF4-FFF2-40B4-BE49-F238E27FC236}">
                <a16:creationId xmlns:a16="http://schemas.microsoft.com/office/drawing/2014/main" id="{7235981D-9783-E7E5-A7E7-281F698DAFBF}"/>
              </a:ext>
            </a:extLst>
          </p:cNvPr>
          <p:cNvSpPr txBox="1"/>
          <p:nvPr/>
        </p:nvSpPr>
        <p:spPr>
          <a:xfrm>
            <a:off x="5521893" y="899819"/>
            <a:ext cx="4973053" cy="715089"/>
          </a:xfrm>
          <a:prstGeom prst="roundRect">
            <a:avLst/>
          </a:prstGeom>
          <a:solidFill>
            <a:srgbClr val="002060"/>
          </a:solidFill>
          <a:ln w="28575">
            <a:solidFill>
              <a:srgbClr val="FFC000"/>
            </a:solidFill>
          </a:ln>
        </p:spPr>
        <p:txBody>
          <a:bodyPr wrap="square" rtlCol="0">
            <a:spAutoFit/>
          </a:bodyPr>
          <a:lstStyle/>
          <a:p>
            <a:pPr algn="ctr"/>
            <a:r>
              <a:rPr lang="en-US" b="1" dirty="0">
                <a:solidFill>
                  <a:schemeClr val="bg1"/>
                </a:solidFill>
              </a:rPr>
              <a:t>Investments in Manufacturing Facilities Needed to Establish Supply Chain by 2030</a:t>
            </a:r>
          </a:p>
        </p:txBody>
      </p:sp>
      <p:sp>
        <p:nvSpPr>
          <p:cNvPr id="7" name="TextBox 6">
            <a:extLst>
              <a:ext uri="{FF2B5EF4-FFF2-40B4-BE49-F238E27FC236}">
                <a16:creationId xmlns:a16="http://schemas.microsoft.com/office/drawing/2014/main" id="{9CAA4B6F-F8B6-6DA7-575E-4A5BC38F7F5F}"/>
              </a:ext>
            </a:extLst>
          </p:cNvPr>
          <p:cNvSpPr txBox="1"/>
          <p:nvPr/>
        </p:nvSpPr>
        <p:spPr>
          <a:xfrm>
            <a:off x="269738" y="907746"/>
            <a:ext cx="3930316" cy="715089"/>
          </a:xfrm>
          <a:prstGeom prst="roundRect">
            <a:avLst/>
          </a:prstGeom>
          <a:solidFill>
            <a:srgbClr val="002060"/>
          </a:solidFill>
          <a:ln w="28575">
            <a:solidFill>
              <a:srgbClr val="FFC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dirty="0">
                <a:solidFill>
                  <a:schemeClr val="bg1"/>
                </a:solidFill>
              </a:rPr>
              <a:t>Required Resources to Deploy 30 GW of Offshore Wind Energy by 2030</a:t>
            </a:r>
          </a:p>
        </p:txBody>
      </p:sp>
      <p:pic>
        <p:nvPicPr>
          <p:cNvPr id="3" name="Picture 2">
            <a:extLst>
              <a:ext uri="{FF2B5EF4-FFF2-40B4-BE49-F238E27FC236}">
                <a16:creationId xmlns:a16="http://schemas.microsoft.com/office/drawing/2014/main" id="{D29E15CE-C4D7-34F4-2262-F42B87CCEEA0}"/>
              </a:ext>
            </a:extLst>
          </p:cNvPr>
          <p:cNvPicPr>
            <a:picLocks noChangeAspect="1"/>
          </p:cNvPicPr>
          <p:nvPr/>
        </p:nvPicPr>
        <p:blipFill>
          <a:blip r:embed="rId5"/>
          <a:stretch>
            <a:fillRect/>
          </a:stretch>
        </p:blipFill>
        <p:spPr>
          <a:xfrm>
            <a:off x="149812" y="240436"/>
            <a:ext cx="1757596" cy="450832"/>
          </a:xfrm>
          <a:prstGeom prst="rect">
            <a:avLst/>
          </a:prstGeom>
        </p:spPr>
      </p:pic>
    </p:spTree>
    <p:extLst>
      <p:ext uri="{BB962C8B-B14F-4D97-AF65-F5344CB8AC3E}">
        <p14:creationId xmlns:p14="http://schemas.microsoft.com/office/powerpoint/2010/main" val="19583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left)">
                                      <p:cBhvr>
                                        <p:cTn id="74" dur="500"/>
                                        <p:tgtEl>
                                          <p:spTgt spid="31"/>
                                        </p:tgtEl>
                                      </p:cBhvr>
                                    </p:animEffect>
                                  </p:childTnLst>
                                </p:cTn>
                              </p:par>
                              <p:par>
                                <p:cTn id="75" presetID="1" presetClass="entr" presetSubtype="0" fill="hold" nodeType="withEffect">
                                  <p:stCondLst>
                                    <p:cond delay="0"/>
                                  </p:stCondLst>
                                  <p:childTnLst>
                                    <p:set>
                                      <p:cBhvr>
                                        <p:cTn id="76" dur="1" fill="hold">
                                          <p:stCondLst>
                                            <p:cond delay="0"/>
                                          </p:stCondLst>
                                        </p:cTn>
                                        <p:tgtEl>
                                          <p:spTgt spid="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left)">
                                      <p:cBhvr>
                                        <p:cTn id="81" dur="500"/>
                                        <p:tgtEl>
                                          <p:spTgt spid="32"/>
                                        </p:tgtEl>
                                      </p:cBhvr>
                                    </p:animEffect>
                                  </p:childTnLst>
                                </p:cTn>
                              </p:par>
                            </p:childTnLst>
                          </p:cTn>
                        </p:par>
                        <p:par>
                          <p:cTn id="82" fill="hold">
                            <p:stCondLst>
                              <p:cond delay="500"/>
                            </p:stCondLst>
                            <p:childTnLst>
                              <p:par>
                                <p:cTn id="83" presetID="1" presetClass="entr" presetSubtype="0" fill="hold" grpId="0" nodeType="after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wipe(up)">
                                      <p:cBhvr>
                                        <p:cTn id="89" dur="500"/>
                                        <p:tgtEl>
                                          <p:spTgt spid="8"/>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34"/>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40"/>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35"/>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36"/>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37"/>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43"/>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38"/>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44"/>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3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45"/>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4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47"/>
                                        </p:tgtEl>
                                        <p:attrNameLst>
                                          <p:attrName>style.visibility</p:attrName>
                                        </p:attrNameLst>
                                      </p:cBhvr>
                                      <p:to>
                                        <p:strVal val="visible"/>
                                      </p:to>
                                    </p:set>
                                    <p:animEffect transition="in" filter="wipe(left)">
                                      <p:cBhvr>
                                        <p:cTn id="134" dur="500"/>
                                        <p:tgtEl>
                                          <p:spTgt spid="47"/>
                                        </p:tgtEl>
                                      </p:cBhvr>
                                    </p:animEffect>
                                  </p:childTnLst>
                                </p:cTn>
                              </p:par>
                            </p:childTnLst>
                          </p:cTn>
                        </p:par>
                        <p:par>
                          <p:cTn id="135" fill="hold">
                            <p:stCondLst>
                              <p:cond delay="500"/>
                            </p:stCondLst>
                            <p:childTnLst>
                              <p:par>
                                <p:cTn id="136" presetID="1" presetClass="entr" presetSubtype="0" fill="hold" grpId="0" nodeType="afterEffect">
                                  <p:stCondLst>
                                    <p:cond delay="0"/>
                                  </p:stCondLst>
                                  <p:childTnLst>
                                    <p:set>
                                      <p:cBhvr>
                                        <p:cTn id="13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6" grpId="0"/>
      <p:bldP spid="13" grpId="0"/>
      <p:bldP spid="15" grpId="0"/>
      <p:bldP spid="17" grpId="0"/>
      <p:bldP spid="20" grpId="0"/>
      <p:bldP spid="23" grpId="0"/>
      <p:bldP spid="27" grpId="0"/>
      <p:bldP spid="30" grpId="0"/>
      <p:bldP spid="31" grpId="0"/>
      <p:bldP spid="32" grpId="0" animBg="1"/>
      <p:bldP spid="25" grpId="0"/>
      <p:bldP spid="33" grpId="0"/>
      <p:bldP spid="40" grpId="0"/>
      <p:bldP spid="41" grpId="0"/>
      <p:bldP spid="42" grpId="0"/>
      <p:bldP spid="43" grpId="0"/>
      <p:bldP spid="44" grpId="0"/>
      <p:bldP spid="45" grpId="0"/>
      <p:bldP spid="46" grpId="0"/>
      <p:bldP spid="47" grpId="0" animBg="1"/>
      <p:bldP spid="48" grpId="0"/>
      <p:bldP spid="8"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9870A0-5E11-D3A8-6787-822181CFAEC1}"/>
              </a:ext>
            </a:extLst>
          </p:cNvPr>
          <p:cNvSpPr/>
          <p:nvPr/>
        </p:nvSpPr>
        <p:spPr>
          <a:xfrm>
            <a:off x="0" y="-677"/>
            <a:ext cx="12195476" cy="1023793"/>
          </a:xfrm>
          <a:prstGeom prst="rect">
            <a:avLst/>
          </a:prstGeom>
          <a:solidFill>
            <a:srgbClr val="00518E"/>
          </a:solidFill>
          <a:ln>
            <a:noFill/>
          </a:ln>
          <a:effectLst>
            <a:outerShdw blurRad="190500" dist="228600" dir="2700000" algn="ctr">
              <a:srgbClr val="000000">
                <a:alpha val="30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     Reference Frame: High Voltage Transmission Line                       Materials Needed by 2050</a:t>
            </a:r>
          </a:p>
        </p:txBody>
      </p:sp>
      <p:sp>
        <p:nvSpPr>
          <p:cNvPr id="10" name="TextBox 9">
            <a:extLst>
              <a:ext uri="{FF2B5EF4-FFF2-40B4-BE49-F238E27FC236}">
                <a16:creationId xmlns:a16="http://schemas.microsoft.com/office/drawing/2014/main" id="{B290C0FE-CB25-72F2-3972-2A08C55A0999}"/>
              </a:ext>
            </a:extLst>
          </p:cNvPr>
          <p:cNvSpPr txBox="1"/>
          <p:nvPr/>
        </p:nvSpPr>
        <p:spPr>
          <a:xfrm>
            <a:off x="-46900" y="1049039"/>
            <a:ext cx="2565335" cy="1200329"/>
          </a:xfrm>
          <a:prstGeom prst="homePlate">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dirty="0">
                <a:solidFill>
                  <a:srgbClr val="000060"/>
                </a:solidFill>
              </a:rPr>
              <a:t>EIA: In 2016, there were 160,000 miles of high voltage transmissions lines</a:t>
            </a:r>
          </a:p>
        </p:txBody>
      </p:sp>
      <p:pic>
        <p:nvPicPr>
          <p:cNvPr id="5" name="Picture 4">
            <a:extLst>
              <a:ext uri="{FF2B5EF4-FFF2-40B4-BE49-F238E27FC236}">
                <a16:creationId xmlns:a16="http://schemas.microsoft.com/office/drawing/2014/main" id="{13AA19A5-497A-145A-E036-B3C0D8428E0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20814" t="26882" r="20651" b="20215"/>
          <a:stretch/>
        </p:blipFill>
        <p:spPr>
          <a:xfrm>
            <a:off x="2791378" y="1549902"/>
            <a:ext cx="5391478" cy="3109608"/>
          </a:xfrm>
          <a:prstGeom prst="rect">
            <a:avLst/>
          </a:prstGeom>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1" name="TextBox 10">
            <a:extLst>
              <a:ext uri="{FF2B5EF4-FFF2-40B4-BE49-F238E27FC236}">
                <a16:creationId xmlns:a16="http://schemas.microsoft.com/office/drawing/2014/main" id="{80B46B89-4DF7-8004-6182-4B3BD15E3056}"/>
              </a:ext>
            </a:extLst>
          </p:cNvPr>
          <p:cNvSpPr txBox="1"/>
          <p:nvPr/>
        </p:nvSpPr>
        <p:spPr>
          <a:xfrm>
            <a:off x="-47318" y="2617892"/>
            <a:ext cx="3046904" cy="1938992"/>
          </a:xfrm>
          <a:prstGeom prst="homePlate">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dirty="0">
                <a:solidFill>
                  <a:srgbClr val="000060"/>
                </a:solidFill>
              </a:rPr>
              <a:t>Princeton NZA </a:t>
            </a:r>
            <a:r>
              <a:rPr lang="en-US" sz="1200" b="1" dirty="0">
                <a:solidFill>
                  <a:srgbClr val="000060"/>
                </a:solidFill>
              </a:rPr>
              <a:t>(E+RE pathway with base land availability</a:t>
            </a:r>
            <a:r>
              <a:rPr lang="en-US" b="1" dirty="0">
                <a:solidFill>
                  <a:srgbClr val="000060"/>
                </a:solidFill>
              </a:rPr>
              <a:t>): The US will need a 75% increase in transmission capacity  by 2030 to meet net zero targets</a:t>
            </a:r>
          </a:p>
        </p:txBody>
      </p:sp>
      <p:sp>
        <p:nvSpPr>
          <p:cNvPr id="12" name="TextBox 11">
            <a:extLst>
              <a:ext uri="{FF2B5EF4-FFF2-40B4-BE49-F238E27FC236}">
                <a16:creationId xmlns:a16="http://schemas.microsoft.com/office/drawing/2014/main" id="{C8F0A2D6-2BB8-0DAA-149A-CBF8951B33DB}"/>
              </a:ext>
            </a:extLst>
          </p:cNvPr>
          <p:cNvSpPr txBox="1"/>
          <p:nvPr/>
        </p:nvSpPr>
        <p:spPr>
          <a:xfrm>
            <a:off x="-124206" y="5089649"/>
            <a:ext cx="3086440" cy="1477328"/>
          </a:xfrm>
          <a:prstGeom prst="homePlate">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dirty="0">
                <a:solidFill>
                  <a:srgbClr val="000060"/>
                </a:solidFill>
              </a:rPr>
              <a:t>Assume 60% of that capacity is achieved by adding new miles </a:t>
            </a:r>
            <a:r>
              <a:rPr lang="en-US" sz="1200" b="1" dirty="0">
                <a:solidFill>
                  <a:srgbClr val="000060"/>
                </a:solidFill>
              </a:rPr>
              <a:t>(the other 40% is met with technology improvements, “Grid Enhancing Technologies) </a:t>
            </a:r>
          </a:p>
        </p:txBody>
      </p:sp>
      <p:sp>
        <p:nvSpPr>
          <p:cNvPr id="13" name="TextBox 12">
            <a:extLst>
              <a:ext uri="{FF2B5EF4-FFF2-40B4-BE49-F238E27FC236}">
                <a16:creationId xmlns:a16="http://schemas.microsoft.com/office/drawing/2014/main" id="{A35CE473-5FDB-D8B6-879F-2BAF27851FB4}"/>
              </a:ext>
            </a:extLst>
          </p:cNvPr>
          <p:cNvSpPr txBox="1"/>
          <p:nvPr/>
        </p:nvSpPr>
        <p:spPr>
          <a:xfrm>
            <a:off x="3145432" y="5319483"/>
            <a:ext cx="2689084" cy="1477328"/>
          </a:xfrm>
          <a:prstGeom prst="homePlate">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dirty="0">
                <a:solidFill>
                  <a:srgbClr val="000060"/>
                </a:solidFill>
              </a:rPr>
              <a:t>60% of 96,000 translates to 72,000 miles of new high voltage transmission lines by 2030</a:t>
            </a:r>
          </a:p>
        </p:txBody>
      </p:sp>
      <p:sp>
        <p:nvSpPr>
          <p:cNvPr id="15" name="Arrow: Right 14">
            <a:extLst>
              <a:ext uri="{FF2B5EF4-FFF2-40B4-BE49-F238E27FC236}">
                <a16:creationId xmlns:a16="http://schemas.microsoft.com/office/drawing/2014/main" id="{3392C7B6-A1C3-798B-434F-E39248D642D8}"/>
              </a:ext>
            </a:extLst>
          </p:cNvPr>
          <p:cNvSpPr/>
          <p:nvPr/>
        </p:nvSpPr>
        <p:spPr>
          <a:xfrm>
            <a:off x="2731839" y="5742392"/>
            <a:ext cx="461138" cy="426720"/>
          </a:xfrm>
          <a:prstGeom prst="rightArrow">
            <a:avLst/>
          </a:prstGeom>
          <a:solidFill>
            <a:srgbClr val="C00000"/>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DBBF6FE6-3032-A2F4-264E-9A3F23975898}"/>
              </a:ext>
            </a:extLst>
          </p:cNvPr>
          <p:cNvSpPr/>
          <p:nvPr/>
        </p:nvSpPr>
        <p:spPr>
          <a:xfrm rot="5400000">
            <a:off x="684400" y="2302127"/>
            <a:ext cx="461138" cy="426720"/>
          </a:xfrm>
          <a:prstGeom prst="rightArrow">
            <a:avLst/>
          </a:prstGeom>
          <a:solidFill>
            <a:srgbClr val="C00000"/>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4F14B875-FF11-0012-C9D0-EB5CD626CA64}"/>
              </a:ext>
            </a:extLst>
          </p:cNvPr>
          <p:cNvSpPr/>
          <p:nvPr/>
        </p:nvSpPr>
        <p:spPr>
          <a:xfrm rot="5400000">
            <a:off x="716293" y="4485178"/>
            <a:ext cx="461138" cy="426720"/>
          </a:xfrm>
          <a:prstGeom prst="rightArrow">
            <a:avLst/>
          </a:prstGeom>
          <a:solidFill>
            <a:srgbClr val="C00000"/>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AD64AAD-AA0B-DE92-9585-D68F9507E390}"/>
              </a:ext>
            </a:extLst>
          </p:cNvPr>
          <p:cNvSpPr txBox="1"/>
          <p:nvPr/>
        </p:nvSpPr>
        <p:spPr>
          <a:xfrm>
            <a:off x="5817930" y="5330736"/>
            <a:ext cx="2766965" cy="1569660"/>
          </a:xfrm>
          <a:prstGeom prst="homePlate">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dirty="0">
                <a:solidFill>
                  <a:srgbClr val="000060"/>
                </a:solidFill>
              </a:rPr>
              <a:t>There are between 5 and 5.6 towers per mile on a high voltage transmission line</a:t>
            </a:r>
          </a:p>
          <a:p>
            <a:pPr algn="ctr"/>
            <a:r>
              <a:rPr lang="en-US" sz="1200" b="1" dirty="0">
                <a:solidFill>
                  <a:srgbClr val="000060"/>
                </a:solidFill>
              </a:rPr>
              <a:t>(credible numbers range from 5 to 5.6)</a:t>
            </a:r>
          </a:p>
        </p:txBody>
      </p:sp>
      <p:sp>
        <p:nvSpPr>
          <p:cNvPr id="21" name="Arrow: Right 20">
            <a:extLst>
              <a:ext uri="{FF2B5EF4-FFF2-40B4-BE49-F238E27FC236}">
                <a16:creationId xmlns:a16="http://schemas.microsoft.com/office/drawing/2014/main" id="{045EBB44-3964-28D2-75D8-D4BAB824377F}"/>
              </a:ext>
            </a:extLst>
          </p:cNvPr>
          <p:cNvSpPr/>
          <p:nvPr/>
        </p:nvSpPr>
        <p:spPr>
          <a:xfrm>
            <a:off x="5454125" y="5830085"/>
            <a:ext cx="461138" cy="426720"/>
          </a:xfrm>
          <a:prstGeom prst="rightArrow">
            <a:avLst/>
          </a:prstGeom>
          <a:solidFill>
            <a:srgbClr val="C00000"/>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045">
            <a:extLst>
              <a:ext uri="{FF2B5EF4-FFF2-40B4-BE49-F238E27FC236}">
                <a16:creationId xmlns:a16="http://schemas.microsoft.com/office/drawing/2014/main" id="{8CF0483B-031A-1943-5F25-689158E6A5D8}"/>
              </a:ext>
            </a:extLst>
          </p:cNvPr>
          <p:cNvSpPr>
            <a:spLocks/>
          </p:cNvSpPr>
          <p:nvPr/>
        </p:nvSpPr>
        <p:spPr bwMode="auto">
          <a:xfrm>
            <a:off x="5734280" y="504687"/>
            <a:ext cx="138726" cy="22440"/>
          </a:xfrm>
          <a:custGeom>
            <a:avLst/>
            <a:gdLst>
              <a:gd name="T0" fmla="*/ 15 w 21"/>
              <a:gd name="T1" fmla="*/ 5 h 6"/>
              <a:gd name="T2" fmla="*/ 0 w 21"/>
              <a:gd name="T3" fmla="*/ 0 h 6"/>
              <a:gd name="T4" fmla="*/ 32 w 21"/>
              <a:gd name="T5" fmla="*/ 9 h 6"/>
              <a:gd name="T6" fmla="*/ 15 w 21"/>
              <a:gd name="T7" fmla="*/ 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6">
                <a:moveTo>
                  <a:pt x="10" y="3"/>
                </a:moveTo>
                <a:cubicBezTo>
                  <a:pt x="6" y="2"/>
                  <a:pt x="5" y="3"/>
                  <a:pt x="0" y="0"/>
                </a:cubicBezTo>
                <a:cubicBezTo>
                  <a:pt x="9" y="2"/>
                  <a:pt x="13" y="0"/>
                  <a:pt x="21" y="6"/>
                </a:cubicBezTo>
                <a:cubicBezTo>
                  <a:pt x="20" y="5"/>
                  <a:pt x="6" y="2"/>
                  <a:pt x="10" y="3"/>
                </a:cubicBezTo>
              </a:path>
            </a:pathLst>
          </a:custGeom>
          <a:solidFill>
            <a:schemeClr val="accent5">
              <a:lumMod val="40000"/>
              <a:lumOff val="60000"/>
            </a:schemeClr>
          </a:solidFill>
          <a:ln w="28575">
            <a:solidFill>
              <a:srgbClr val="002060"/>
            </a:solid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endParaRPr lang="en-US"/>
          </a:p>
        </p:txBody>
      </p:sp>
      <p:grpSp>
        <p:nvGrpSpPr>
          <p:cNvPr id="89" name="Group 88">
            <a:extLst>
              <a:ext uri="{FF2B5EF4-FFF2-40B4-BE49-F238E27FC236}">
                <a16:creationId xmlns:a16="http://schemas.microsoft.com/office/drawing/2014/main" id="{FA6DF814-04B2-3BC6-7F81-C59DD202F14E}"/>
              </a:ext>
            </a:extLst>
          </p:cNvPr>
          <p:cNvGrpSpPr/>
          <p:nvPr/>
        </p:nvGrpSpPr>
        <p:grpSpPr>
          <a:xfrm>
            <a:off x="6335497" y="761215"/>
            <a:ext cx="3568235" cy="4239287"/>
            <a:chOff x="6620832" y="1194937"/>
            <a:chExt cx="3568235" cy="4239287"/>
          </a:xfrm>
        </p:grpSpPr>
        <p:grpSp>
          <p:nvGrpSpPr>
            <p:cNvPr id="66" name="Group 65">
              <a:extLst>
                <a:ext uri="{FF2B5EF4-FFF2-40B4-BE49-F238E27FC236}">
                  <a16:creationId xmlns:a16="http://schemas.microsoft.com/office/drawing/2014/main" id="{61A21857-4049-01A7-F028-ADBC1E364711}"/>
                </a:ext>
              </a:extLst>
            </p:cNvPr>
            <p:cNvGrpSpPr/>
            <p:nvPr/>
          </p:nvGrpSpPr>
          <p:grpSpPr>
            <a:xfrm>
              <a:off x="7810244" y="1194937"/>
              <a:ext cx="2378823" cy="3020488"/>
              <a:chOff x="6518927" y="1039524"/>
              <a:chExt cx="2378823" cy="3020488"/>
            </a:xfrm>
          </p:grpSpPr>
          <p:pic>
            <p:nvPicPr>
              <p:cNvPr id="31" name="Picture 30">
                <a:extLst>
                  <a:ext uri="{FF2B5EF4-FFF2-40B4-BE49-F238E27FC236}">
                    <a16:creationId xmlns:a16="http://schemas.microsoft.com/office/drawing/2014/main" id="{B9BB8BA3-9E6E-B8B7-D765-59A707600B27}"/>
                  </a:ext>
                </a:extLst>
              </p:cNvPr>
              <p:cNvPicPr>
                <a:picLocks noChangeAspect="1"/>
              </p:cNvPicPr>
              <p:nvPr/>
            </p:nvPicPr>
            <p:blipFill rotWithShape="1">
              <a:blip r:embed="rId5"/>
              <a:srcRect l="48187" t="41574" r="43767" b="33708"/>
              <a:stretch/>
            </p:blipFill>
            <p:spPr>
              <a:xfrm>
                <a:off x="6518927" y="1345392"/>
                <a:ext cx="519956" cy="901984"/>
              </a:xfrm>
              <a:prstGeom prst="rect">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2" name="Picture 31">
                <a:extLst>
                  <a:ext uri="{FF2B5EF4-FFF2-40B4-BE49-F238E27FC236}">
                    <a16:creationId xmlns:a16="http://schemas.microsoft.com/office/drawing/2014/main" id="{AB998C7F-ED4D-2201-0538-CBEADC6005CF}"/>
                  </a:ext>
                </a:extLst>
              </p:cNvPr>
              <p:cNvPicPr>
                <a:picLocks noChangeAspect="1"/>
              </p:cNvPicPr>
              <p:nvPr/>
            </p:nvPicPr>
            <p:blipFill rotWithShape="1">
              <a:blip r:embed="rId5"/>
              <a:srcRect l="48187" t="41574" r="43767" b="33708"/>
              <a:stretch/>
            </p:blipFill>
            <p:spPr>
              <a:xfrm>
                <a:off x="6978559" y="1783337"/>
                <a:ext cx="519956" cy="901984"/>
              </a:xfrm>
              <a:prstGeom prst="rect">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3" name="Picture 32">
                <a:extLst>
                  <a:ext uri="{FF2B5EF4-FFF2-40B4-BE49-F238E27FC236}">
                    <a16:creationId xmlns:a16="http://schemas.microsoft.com/office/drawing/2014/main" id="{E907072B-2F01-394F-6CD5-2E74DFCACA61}"/>
                  </a:ext>
                </a:extLst>
              </p:cNvPr>
              <p:cNvPicPr>
                <a:picLocks noChangeAspect="1"/>
              </p:cNvPicPr>
              <p:nvPr/>
            </p:nvPicPr>
            <p:blipFill rotWithShape="1">
              <a:blip r:embed="rId5"/>
              <a:srcRect l="48187" t="41574" r="43767" b="33708"/>
              <a:stretch/>
            </p:blipFill>
            <p:spPr>
              <a:xfrm>
                <a:off x="7412448" y="2312908"/>
                <a:ext cx="519956" cy="901984"/>
              </a:xfrm>
              <a:prstGeom prst="rect">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4" name="Picture 33">
                <a:extLst>
                  <a:ext uri="{FF2B5EF4-FFF2-40B4-BE49-F238E27FC236}">
                    <a16:creationId xmlns:a16="http://schemas.microsoft.com/office/drawing/2014/main" id="{69E07753-4442-F57A-E55D-4D85A84230FA}"/>
                  </a:ext>
                </a:extLst>
              </p:cNvPr>
              <p:cNvPicPr>
                <a:picLocks noChangeAspect="1"/>
              </p:cNvPicPr>
              <p:nvPr/>
            </p:nvPicPr>
            <p:blipFill rotWithShape="1">
              <a:blip r:embed="rId5"/>
              <a:srcRect l="48187" t="41574" r="43767" b="33708"/>
              <a:stretch/>
            </p:blipFill>
            <p:spPr>
              <a:xfrm>
                <a:off x="7924625" y="2707036"/>
                <a:ext cx="519956" cy="901984"/>
              </a:xfrm>
              <a:prstGeom prst="rect">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5" name="Picture 34">
                <a:extLst>
                  <a:ext uri="{FF2B5EF4-FFF2-40B4-BE49-F238E27FC236}">
                    <a16:creationId xmlns:a16="http://schemas.microsoft.com/office/drawing/2014/main" id="{42865C96-9477-7D98-71D0-500D9DE5E63F}"/>
                  </a:ext>
                </a:extLst>
              </p:cNvPr>
              <p:cNvPicPr>
                <a:picLocks noChangeAspect="1"/>
              </p:cNvPicPr>
              <p:nvPr/>
            </p:nvPicPr>
            <p:blipFill rotWithShape="1">
              <a:blip r:embed="rId5"/>
              <a:srcRect l="48187" t="41574" r="43767" b="33708"/>
              <a:stretch/>
            </p:blipFill>
            <p:spPr>
              <a:xfrm>
                <a:off x="8377794" y="3158028"/>
                <a:ext cx="519956" cy="901984"/>
              </a:xfrm>
              <a:prstGeom prst="rect">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7" name="Arc 36">
                <a:extLst>
                  <a:ext uri="{FF2B5EF4-FFF2-40B4-BE49-F238E27FC236}">
                    <a16:creationId xmlns:a16="http://schemas.microsoft.com/office/drawing/2014/main" id="{3965290F-2A2B-3EED-3AA9-538154BFAC80}"/>
                  </a:ext>
                </a:extLst>
              </p:cNvPr>
              <p:cNvSpPr/>
              <p:nvPr/>
            </p:nvSpPr>
            <p:spPr>
              <a:xfrm rot="10572438">
                <a:off x="6596535" y="1039524"/>
                <a:ext cx="834625" cy="901984"/>
              </a:xfrm>
              <a:prstGeom prst="arc">
                <a:avLst>
                  <a:gd name="adj1" fmla="val 15671242"/>
                  <a:gd name="adj2" fmla="val 0"/>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C5F3D835-8C2A-27AD-3F22-8C8B04C98FE0}"/>
                  </a:ext>
                </a:extLst>
              </p:cNvPr>
              <p:cNvSpPr/>
              <p:nvPr/>
            </p:nvSpPr>
            <p:spPr>
              <a:xfrm rot="10572438">
                <a:off x="7113793" y="1573881"/>
                <a:ext cx="834625" cy="901984"/>
              </a:xfrm>
              <a:prstGeom prst="arc">
                <a:avLst>
                  <a:gd name="adj1" fmla="val 15671242"/>
                  <a:gd name="adj2" fmla="val 0"/>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a:extLst>
                  <a:ext uri="{FF2B5EF4-FFF2-40B4-BE49-F238E27FC236}">
                    <a16:creationId xmlns:a16="http://schemas.microsoft.com/office/drawing/2014/main" id="{A10B1D7D-EE2B-FB20-8E2A-AF52A3384BF0}"/>
                  </a:ext>
                </a:extLst>
              </p:cNvPr>
              <p:cNvSpPr/>
              <p:nvPr/>
            </p:nvSpPr>
            <p:spPr>
              <a:xfrm rot="10572438">
                <a:off x="7511090" y="1999268"/>
                <a:ext cx="834625" cy="901984"/>
              </a:xfrm>
              <a:prstGeom prst="arc">
                <a:avLst>
                  <a:gd name="adj1" fmla="val 15671242"/>
                  <a:gd name="adj2" fmla="val 0"/>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a:extLst>
                  <a:ext uri="{FF2B5EF4-FFF2-40B4-BE49-F238E27FC236}">
                    <a16:creationId xmlns:a16="http://schemas.microsoft.com/office/drawing/2014/main" id="{7802D757-9D8E-346F-8763-7CBB2CFEF4ED}"/>
                  </a:ext>
                </a:extLst>
              </p:cNvPr>
              <p:cNvSpPr/>
              <p:nvPr/>
            </p:nvSpPr>
            <p:spPr>
              <a:xfrm rot="10572438">
                <a:off x="8034207" y="2405936"/>
                <a:ext cx="834625" cy="901984"/>
              </a:xfrm>
              <a:prstGeom prst="arc">
                <a:avLst>
                  <a:gd name="adj1" fmla="val 15671242"/>
                  <a:gd name="adj2" fmla="val 0"/>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C1810932-C8C9-CC9E-2A34-6F1AD56C556B}"/>
                </a:ext>
              </a:extLst>
            </p:cNvPr>
            <p:cNvGrpSpPr/>
            <p:nvPr/>
          </p:nvGrpSpPr>
          <p:grpSpPr>
            <a:xfrm>
              <a:off x="7233932" y="1820498"/>
              <a:ext cx="2378823" cy="3020488"/>
              <a:chOff x="6518927" y="1039524"/>
              <a:chExt cx="2378823" cy="3020488"/>
            </a:xfrm>
          </p:grpSpPr>
          <p:pic>
            <p:nvPicPr>
              <p:cNvPr id="68" name="Picture 67">
                <a:extLst>
                  <a:ext uri="{FF2B5EF4-FFF2-40B4-BE49-F238E27FC236}">
                    <a16:creationId xmlns:a16="http://schemas.microsoft.com/office/drawing/2014/main" id="{D54A2452-1206-5D50-7DFE-D8EAD17BCAD0}"/>
                  </a:ext>
                </a:extLst>
              </p:cNvPr>
              <p:cNvPicPr>
                <a:picLocks noChangeAspect="1"/>
              </p:cNvPicPr>
              <p:nvPr/>
            </p:nvPicPr>
            <p:blipFill rotWithShape="1">
              <a:blip r:embed="rId5"/>
              <a:srcRect l="48187" t="41574" r="43767" b="33708"/>
              <a:stretch/>
            </p:blipFill>
            <p:spPr>
              <a:xfrm>
                <a:off x="6518927" y="1345392"/>
                <a:ext cx="519956" cy="901984"/>
              </a:xfrm>
              <a:prstGeom prst="rect">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9" name="Picture 68">
                <a:extLst>
                  <a:ext uri="{FF2B5EF4-FFF2-40B4-BE49-F238E27FC236}">
                    <a16:creationId xmlns:a16="http://schemas.microsoft.com/office/drawing/2014/main" id="{9950A13D-9E05-50B1-E30A-1E601D076EA3}"/>
                  </a:ext>
                </a:extLst>
              </p:cNvPr>
              <p:cNvPicPr>
                <a:picLocks noChangeAspect="1"/>
              </p:cNvPicPr>
              <p:nvPr/>
            </p:nvPicPr>
            <p:blipFill rotWithShape="1">
              <a:blip r:embed="rId5"/>
              <a:srcRect l="48187" t="41574" r="43767" b="33708"/>
              <a:stretch/>
            </p:blipFill>
            <p:spPr>
              <a:xfrm>
                <a:off x="6978559" y="1783337"/>
                <a:ext cx="519956" cy="901984"/>
              </a:xfrm>
              <a:prstGeom prst="rect">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0" name="Picture 69">
                <a:extLst>
                  <a:ext uri="{FF2B5EF4-FFF2-40B4-BE49-F238E27FC236}">
                    <a16:creationId xmlns:a16="http://schemas.microsoft.com/office/drawing/2014/main" id="{726B6364-D4C8-AEAF-FCA7-23ABFC175061}"/>
                  </a:ext>
                </a:extLst>
              </p:cNvPr>
              <p:cNvPicPr>
                <a:picLocks noChangeAspect="1"/>
              </p:cNvPicPr>
              <p:nvPr/>
            </p:nvPicPr>
            <p:blipFill rotWithShape="1">
              <a:blip r:embed="rId5"/>
              <a:srcRect l="48187" t="41574" r="43767" b="33708"/>
              <a:stretch/>
            </p:blipFill>
            <p:spPr>
              <a:xfrm>
                <a:off x="7412448" y="2312908"/>
                <a:ext cx="519956" cy="901984"/>
              </a:xfrm>
              <a:prstGeom prst="rect">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1" name="Picture 70">
                <a:extLst>
                  <a:ext uri="{FF2B5EF4-FFF2-40B4-BE49-F238E27FC236}">
                    <a16:creationId xmlns:a16="http://schemas.microsoft.com/office/drawing/2014/main" id="{A417396D-2918-9FD2-A56F-BB1B4D0E5306}"/>
                  </a:ext>
                </a:extLst>
              </p:cNvPr>
              <p:cNvPicPr>
                <a:picLocks noChangeAspect="1"/>
              </p:cNvPicPr>
              <p:nvPr/>
            </p:nvPicPr>
            <p:blipFill rotWithShape="1">
              <a:blip r:embed="rId5"/>
              <a:srcRect l="48187" t="41574" r="43767" b="33708"/>
              <a:stretch/>
            </p:blipFill>
            <p:spPr>
              <a:xfrm>
                <a:off x="7924625" y="2707036"/>
                <a:ext cx="519956" cy="901984"/>
              </a:xfrm>
              <a:prstGeom prst="rect">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2" name="Picture 71">
                <a:extLst>
                  <a:ext uri="{FF2B5EF4-FFF2-40B4-BE49-F238E27FC236}">
                    <a16:creationId xmlns:a16="http://schemas.microsoft.com/office/drawing/2014/main" id="{65A7AE40-ABD1-C098-1F0D-030C8E15FBAA}"/>
                  </a:ext>
                </a:extLst>
              </p:cNvPr>
              <p:cNvPicPr>
                <a:picLocks noChangeAspect="1"/>
              </p:cNvPicPr>
              <p:nvPr/>
            </p:nvPicPr>
            <p:blipFill rotWithShape="1">
              <a:blip r:embed="rId5"/>
              <a:srcRect l="48187" t="41574" r="43767" b="33708"/>
              <a:stretch/>
            </p:blipFill>
            <p:spPr>
              <a:xfrm>
                <a:off x="8377794" y="3158028"/>
                <a:ext cx="519956" cy="901984"/>
              </a:xfrm>
              <a:prstGeom prst="rect">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3" name="Arc 72">
                <a:extLst>
                  <a:ext uri="{FF2B5EF4-FFF2-40B4-BE49-F238E27FC236}">
                    <a16:creationId xmlns:a16="http://schemas.microsoft.com/office/drawing/2014/main" id="{AE7B5B8A-AA96-A017-F4F4-C06E9F25F411}"/>
                  </a:ext>
                </a:extLst>
              </p:cNvPr>
              <p:cNvSpPr/>
              <p:nvPr/>
            </p:nvSpPr>
            <p:spPr>
              <a:xfrm rot="10572438">
                <a:off x="6596535" y="1039524"/>
                <a:ext cx="834625" cy="901984"/>
              </a:xfrm>
              <a:prstGeom prst="arc">
                <a:avLst>
                  <a:gd name="adj1" fmla="val 15671242"/>
                  <a:gd name="adj2" fmla="val 0"/>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Arc 73">
                <a:extLst>
                  <a:ext uri="{FF2B5EF4-FFF2-40B4-BE49-F238E27FC236}">
                    <a16:creationId xmlns:a16="http://schemas.microsoft.com/office/drawing/2014/main" id="{6047F244-AB47-5559-DE25-005842C01FCE}"/>
                  </a:ext>
                </a:extLst>
              </p:cNvPr>
              <p:cNvSpPr/>
              <p:nvPr/>
            </p:nvSpPr>
            <p:spPr>
              <a:xfrm rot="10572438">
                <a:off x="7113793" y="1573881"/>
                <a:ext cx="834625" cy="901984"/>
              </a:xfrm>
              <a:prstGeom prst="arc">
                <a:avLst>
                  <a:gd name="adj1" fmla="val 15671242"/>
                  <a:gd name="adj2" fmla="val 0"/>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Arc 74">
                <a:extLst>
                  <a:ext uri="{FF2B5EF4-FFF2-40B4-BE49-F238E27FC236}">
                    <a16:creationId xmlns:a16="http://schemas.microsoft.com/office/drawing/2014/main" id="{B72B507F-9879-3B03-3DB1-B1B2255E63DD}"/>
                  </a:ext>
                </a:extLst>
              </p:cNvPr>
              <p:cNvSpPr/>
              <p:nvPr/>
            </p:nvSpPr>
            <p:spPr>
              <a:xfrm rot="10572438">
                <a:off x="7511090" y="1999268"/>
                <a:ext cx="834625" cy="901984"/>
              </a:xfrm>
              <a:prstGeom prst="arc">
                <a:avLst>
                  <a:gd name="adj1" fmla="val 15671242"/>
                  <a:gd name="adj2" fmla="val 0"/>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Arc 75">
                <a:extLst>
                  <a:ext uri="{FF2B5EF4-FFF2-40B4-BE49-F238E27FC236}">
                    <a16:creationId xmlns:a16="http://schemas.microsoft.com/office/drawing/2014/main" id="{F1FB7278-5B51-D82C-1394-F52FB4CCA25C}"/>
                  </a:ext>
                </a:extLst>
              </p:cNvPr>
              <p:cNvSpPr/>
              <p:nvPr/>
            </p:nvSpPr>
            <p:spPr>
              <a:xfrm rot="10572438">
                <a:off x="8034207" y="2405936"/>
                <a:ext cx="834625" cy="901984"/>
              </a:xfrm>
              <a:prstGeom prst="arc">
                <a:avLst>
                  <a:gd name="adj1" fmla="val 15671242"/>
                  <a:gd name="adj2" fmla="val 0"/>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5B31AE3D-59ED-38F2-7767-4D29502D4B05}"/>
                </a:ext>
              </a:extLst>
            </p:cNvPr>
            <p:cNvGrpSpPr/>
            <p:nvPr/>
          </p:nvGrpSpPr>
          <p:grpSpPr>
            <a:xfrm>
              <a:off x="6620832" y="2413736"/>
              <a:ext cx="2378823" cy="3020488"/>
              <a:chOff x="6518927" y="1039524"/>
              <a:chExt cx="2378823" cy="3020488"/>
            </a:xfrm>
          </p:grpSpPr>
          <p:pic>
            <p:nvPicPr>
              <p:cNvPr id="78" name="Picture 77">
                <a:extLst>
                  <a:ext uri="{FF2B5EF4-FFF2-40B4-BE49-F238E27FC236}">
                    <a16:creationId xmlns:a16="http://schemas.microsoft.com/office/drawing/2014/main" id="{3F628BD0-00A5-2AD0-8365-387BCEFA20EF}"/>
                  </a:ext>
                </a:extLst>
              </p:cNvPr>
              <p:cNvPicPr>
                <a:picLocks noChangeAspect="1"/>
              </p:cNvPicPr>
              <p:nvPr/>
            </p:nvPicPr>
            <p:blipFill rotWithShape="1">
              <a:blip r:embed="rId5"/>
              <a:srcRect l="48187" t="41574" r="43767" b="33708"/>
              <a:stretch/>
            </p:blipFill>
            <p:spPr>
              <a:xfrm>
                <a:off x="6518927" y="1345392"/>
                <a:ext cx="519956" cy="901984"/>
              </a:xfrm>
              <a:prstGeom prst="rect">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9" name="Picture 78">
                <a:extLst>
                  <a:ext uri="{FF2B5EF4-FFF2-40B4-BE49-F238E27FC236}">
                    <a16:creationId xmlns:a16="http://schemas.microsoft.com/office/drawing/2014/main" id="{20BF5543-D979-6203-6974-23E6D4E15805}"/>
                  </a:ext>
                </a:extLst>
              </p:cNvPr>
              <p:cNvPicPr>
                <a:picLocks noChangeAspect="1"/>
              </p:cNvPicPr>
              <p:nvPr/>
            </p:nvPicPr>
            <p:blipFill rotWithShape="1">
              <a:blip r:embed="rId5"/>
              <a:srcRect l="48187" t="41574" r="43767" b="33708"/>
              <a:stretch/>
            </p:blipFill>
            <p:spPr>
              <a:xfrm>
                <a:off x="6978559" y="1783337"/>
                <a:ext cx="519956" cy="901984"/>
              </a:xfrm>
              <a:prstGeom prst="rect">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0" name="Picture 79">
                <a:extLst>
                  <a:ext uri="{FF2B5EF4-FFF2-40B4-BE49-F238E27FC236}">
                    <a16:creationId xmlns:a16="http://schemas.microsoft.com/office/drawing/2014/main" id="{536191D8-8F8A-9075-6C03-3112D68F071E}"/>
                  </a:ext>
                </a:extLst>
              </p:cNvPr>
              <p:cNvPicPr>
                <a:picLocks noChangeAspect="1"/>
              </p:cNvPicPr>
              <p:nvPr/>
            </p:nvPicPr>
            <p:blipFill rotWithShape="1">
              <a:blip r:embed="rId5"/>
              <a:srcRect l="48187" t="41574" r="43767" b="33708"/>
              <a:stretch/>
            </p:blipFill>
            <p:spPr>
              <a:xfrm>
                <a:off x="7412448" y="2312908"/>
                <a:ext cx="519956" cy="901984"/>
              </a:xfrm>
              <a:prstGeom prst="rect">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1" name="Picture 80">
                <a:extLst>
                  <a:ext uri="{FF2B5EF4-FFF2-40B4-BE49-F238E27FC236}">
                    <a16:creationId xmlns:a16="http://schemas.microsoft.com/office/drawing/2014/main" id="{071C546D-C92E-70FC-E808-FDE9742E5B89}"/>
                  </a:ext>
                </a:extLst>
              </p:cNvPr>
              <p:cNvPicPr>
                <a:picLocks noChangeAspect="1"/>
              </p:cNvPicPr>
              <p:nvPr/>
            </p:nvPicPr>
            <p:blipFill rotWithShape="1">
              <a:blip r:embed="rId5"/>
              <a:srcRect l="48187" t="41574" r="43767" b="33708"/>
              <a:stretch/>
            </p:blipFill>
            <p:spPr>
              <a:xfrm>
                <a:off x="7924625" y="2707036"/>
                <a:ext cx="519956" cy="901984"/>
              </a:xfrm>
              <a:prstGeom prst="rect">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2" name="Picture 81">
                <a:extLst>
                  <a:ext uri="{FF2B5EF4-FFF2-40B4-BE49-F238E27FC236}">
                    <a16:creationId xmlns:a16="http://schemas.microsoft.com/office/drawing/2014/main" id="{7CE1A708-8800-C3AE-A5DD-D8A2C0D97D02}"/>
                  </a:ext>
                </a:extLst>
              </p:cNvPr>
              <p:cNvPicPr>
                <a:picLocks noChangeAspect="1"/>
              </p:cNvPicPr>
              <p:nvPr/>
            </p:nvPicPr>
            <p:blipFill rotWithShape="1">
              <a:blip r:embed="rId5"/>
              <a:srcRect l="48187" t="41574" r="43767" b="33708"/>
              <a:stretch/>
            </p:blipFill>
            <p:spPr>
              <a:xfrm>
                <a:off x="8377794" y="3158028"/>
                <a:ext cx="519956" cy="901984"/>
              </a:xfrm>
              <a:prstGeom prst="rect">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3" name="Arc 82">
                <a:extLst>
                  <a:ext uri="{FF2B5EF4-FFF2-40B4-BE49-F238E27FC236}">
                    <a16:creationId xmlns:a16="http://schemas.microsoft.com/office/drawing/2014/main" id="{3557ABC5-7954-D967-C375-C18C53002527}"/>
                  </a:ext>
                </a:extLst>
              </p:cNvPr>
              <p:cNvSpPr/>
              <p:nvPr/>
            </p:nvSpPr>
            <p:spPr>
              <a:xfrm rot="10572438">
                <a:off x="6596535" y="1039524"/>
                <a:ext cx="834625" cy="901984"/>
              </a:xfrm>
              <a:prstGeom prst="arc">
                <a:avLst>
                  <a:gd name="adj1" fmla="val 15671242"/>
                  <a:gd name="adj2" fmla="val 0"/>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Arc 83">
                <a:extLst>
                  <a:ext uri="{FF2B5EF4-FFF2-40B4-BE49-F238E27FC236}">
                    <a16:creationId xmlns:a16="http://schemas.microsoft.com/office/drawing/2014/main" id="{B155D7E0-4C64-CC60-A901-B2EE5F432C16}"/>
                  </a:ext>
                </a:extLst>
              </p:cNvPr>
              <p:cNvSpPr/>
              <p:nvPr/>
            </p:nvSpPr>
            <p:spPr>
              <a:xfrm rot="10572438">
                <a:off x="7113793" y="1573881"/>
                <a:ext cx="834625" cy="901984"/>
              </a:xfrm>
              <a:prstGeom prst="arc">
                <a:avLst>
                  <a:gd name="adj1" fmla="val 15671242"/>
                  <a:gd name="adj2" fmla="val 0"/>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Arc 84">
                <a:extLst>
                  <a:ext uri="{FF2B5EF4-FFF2-40B4-BE49-F238E27FC236}">
                    <a16:creationId xmlns:a16="http://schemas.microsoft.com/office/drawing/2014/main" id="{8F6AC557-B838-6D2D-B7C1-741688BAA76F}"/>
                  </a:ext>
                </a:extLst>
              </p:cNvPr>
              <p:cNvSpPr/>
              <p:nvPr/>
            </p:nvSpPr>
            <p:spPr>
              <a:xfrm rot="10572438">
                <a:off x="7511090" y="1999268"/>
                <a:ext cx="834625" cy="901984"/>
              </a:xfrm>
              <a:prstGeom prst="arc">
                <a:avLst>
                  <a:gd name="adj1" fmla="val 15671242"/>
                  <a:gd name="adj2" fmla="val 0"/>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Arc 85">
                <a:extLst>
                  <a:ext uri="{FF2B5EF4-FFF2-40B4-BE49-F238E27FC236}">
                    <a16:creationId xmlns:a16="http://schemas.microsoft.com/office/drawing/2014/main" id="{91803805-15AC-2D0C-BFBA-5C392F2FE489}"/>
                  </a:ext>
                </a:extLst>
              </p:cNvPr>
              <p:cNvSpPr/>
              <p:nvPr/>
            </p:nvSpPr>
            <p:spPr>
              <a:xfrm rot="10572438">
                <a:off x="8034207" y="2405936"/>
                <a:ext cx="834625" cy="901984"/>
              </a:xfrm>
              <a:prstGeom prst="arc">
                <a:avLst>
                  <a:gd name="adj1" fmla="val 15671242"/>
                  <a:gd name="adj2" fmla="val 0"/>
                </a:avLst>
              </a:prstGeom>
              <a:ln w="28575">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88" name="TextBox 87">
            <a:extLst>
              <a:ext uri="{FF2B5EF4-FFF2-40B4-BE49-F238E27FC236}">
                <a16:creationId xmlns:a16="http://schemas.microsoft.com/office/drawing/2014/main" id="{F85BF266-B9EF-5450-A752-1247935725C9}"/>
              </a:ext>
            </a:extLst>
          </p:cNvPr>
          <p:cNvSpPr txBox="1"/>
          <p:nvPr/>
        </p:nvSpPr>
        <p:spPr>
          <a:xfrm>
            <a:off x="9784165" y="995176"/>
            <a:ext cx="2291364" cy="3351848"/>
          </a:xfrm>
          <a:prstGeom prst="wedgeRoundRectCallout">
            <a:avLst>
              <a:gd name="adj1" fmla="val -88812"/>
              <a:gd name="adj2" fmla="val -7777"/>
              <a:gd name="adj3" fmla="val 16667"/>
            </a:avLst>
          </a:prstGeom>
          <a:solidFill>
            <a:srgbClr val="002060"/>
          </a:solid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b="1" dirty="0">
                <a:solidFill>
                  <a:schemeClr val="bg1"/>
                </a:solidFill>
              </a:rPr>
              <a:t>Transmission towers are made of steel, aluminum and copper., among other materials.  So are transmission lines.  So are wind turbines.  So are cell towers.  So are EVs.  So are EV charging stations </a:t>
            </a:r>
          </a:p>
        </p:txBody>
      </p:sp>
      <p:sp>
        <p:nvSpPr>
          <p:cNvPr id="90" name="Arrow: Right 89">
            <a:extLst>
              <a:ext uri="{FF2B5EF4-FFF2-40B4-BE49-F238E27FC236}">
                <a16:creationId xmlns:a16="http://schemas.microsoft.com/office/drawing/2014/main" id="{47E18059-9D00-37AF-9881-6695A248E173}"/>
              </a:ext>
            </a:extLst>
          </p:cNvPr>
          <p:cNvSpPr/>
          <p:nvPr/>
        </p:nvSpPr>
        <p:spPr>
          <a:xfrm>
            <a:off x="8143209" y="5823334"/>
            <a:ext cx="461138" cy="426720"/>
          </a:xfrm>
          <a:prstGeom prst="rightArrow">
            <a:avLst/>
          </a:prstGeom>
          <a:solidFill>
            <a:srgbClr val="C00000"/>
          </a:solidFill>
          <a:ln>
            <a:solidFill>
              <a:srgbClr val="00206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397CF39-E54E-F3E4-67D7-18A1D45784E9}"/>
              </a:ext>
            </a:extLst>
          </p:cNvPr>
          <p:cNvSpPr txBox="1"/>
          <p:nvPr/>
        </p:nvSpPr>
        <p:spPr>
          <a:xfrm>
            <a:off x="65948" y="6590912"/>
            <a:ext cx="6904652" cy="261610"/>
          </a:xfrm>
          <a:prstGeom prst="rect">
            <a:avLst/>
          </a:prstGeom>
          <a:noFill/>
        </p:spPr>
        <p:txBody>
          <a:bodyPr wrap="square">
            <a:spAutoFit/>
          </a:bodyPr>
          <a:lstStyle/>
          <a:p>
            <a:r>
              <a:rPr lang="en-US" sz="1100" dirty="0"/>
              <a:t>https://www.eia.gov/todayinenergy/detail.php?id=27152</a:t>
            </a:r>
          </a:p>
        </p:txBody>
      </p:sp>
      <p:pic>
        <p:nvPicPr>
          <p:cNvPr id="7" name="Picture 6">
            <a:extLst>
              <a:ext uri="{FF2B5EF4-FFF2-40B4-BE49-F238E27FC236}">
                <a16:creationId xmlns:a16="http://schemas.microsoft.com/office/drawing/2014/main" id="{0B9BFC89-1D05-8896-BBED-2BD203D66673}"/>
              </a:ext>
            </a:extLst>
          </p:cNvPr>
          <p:cNvPicPr>
            <a:picLocks noChangeAspect="1"/>
          </p:cNvPicPr>
          <p:nvPr/>
        </p:nvPicPr>
        <p:blipFill>
          <a:blip r:embed="rId6"/>
          <a:stretch>
            <a:fillRect/>
          </a:stretch>
        </p:blipFill>
        <p:spPr>
          <a:xfrm>
            <a:off x="88824" y="302946"/>
            <a:ext cx="1757596" cy="450832"/>
          </a:xfrm>
          <a:prstGeom prst="rect">
            <a:avLst/>
          </a:prstGeom>
        </p:spPr>
      </p:pic>
      <p:sp>
        <p:nvSpPr>
          <p:cNvPr id="14" name="TextBox 13">
            <a:extLst>
              <a:ext uri="{FF2B5EF4-FFF2-40B4-BE49-F238E27FC236}">
                <a16:creationId xmlns:a16="http://schemas.microsoft.com/office/drawing/2014/main" id="{F062427B-38FA-5ACC-7DD7-F9725CBC2AFE}"/>
              </a:ext>
            </a:extLst>
          </p:cNvPr>
          <p:cNvSpPr txBox="1"/>
          <p:nvPr/>
        </p:nvSpPr>
        <p:spPr>
          <a:xfrm>
            <a:off x="8804303" y="4921033"/>
            <a:ext cx="3048089" cy="1464231"/>
          </a:xfrm>
          <a:prstGeom prst="wedgeRoundRectCallout">
            <a:avLst>
              <a:gd name="adj1" fmla="val -63847"/>
              <a:gd name="adj2" fmla="val -133934"/>
              <a:gd name="adj3" fmla="val 16667"/>
            </a:avLst>
          </a:prstGeom>
          <a:solidFill>
            <a:srgbClr val="002060"/>
          </a:solidFill>
          <a:ln>
            <a:no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000" b="1" dirty="0">
                <a:solidFill>
                  <a:schemeClr val="bg1"/>
                </a:solidFill>
              </a:rPr>
              <a:t>At 5 towers/mile, we will </a:t>
            </a:r>
            <a:r>
              <a:rPr lang="en-US" sz="2000" b="1" u="sng" dirty="0">
                <a:solidFill>
                  <a:schemeClr val="bg1"/>
                </a:solidFill>
              </a:rPr>
              <a:t>need 360,000 transmission towers by 2030 </a:t>
            </a:r>
          </a:p>
        </p:txBody>
      </p:sp>
    </p:spTree>
    <p:extLst>
      <p:ext uri="{BB962C8B-B14F-4D97-AF65-F5344CB8AC3E}">
        <p14:creationId xmlns:p14="http://schemas.microsoft.com/office/powerpoint/2010/main" val="25205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wipe(left)">
                                      <p:cBhvr>
                                        <p:cTn id="51" dur="500"/>
                                        <p:tgtEl>
                                          <p:spTgt spid="90"/>
                                        </p:tgtEl>
                                      </p:cBhvr>
                                    </p:animEffect>
                                  </p:childTnLst>
                                </p:cTn>
                              </p:par>
                              <p:par>
                                <p:cTn id="52" presetID="22" presetClass="entr" presetSubtype="1" fill="hold" nodeType="with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wipe(up)">
                                      <p:cBhvr>
                                        <p:cTn id="54" dur="500"/>
                                        <p:tgtEl>
                                          <p:spTgt spid="89"/>
                                        </p:tgtEl>
                                      </p:cBhvr>
                                    </p:animEffect>
                                  </p:childTnLst>
                                </p:cTn>
                              </p:par>
                            </p:childTnLst>
                          </p:cTn>
                        </p:par>
                        <p:par>
                          <p:cTn id="55" fill="hold">
                            <p:stCondLst>
                              <p:cond delay="500"/>
                            </p:stCondLst>
                            <p:childTnLst>
                              <p:par>
                                <p:cTn id="56" presetID="22" presetClass="entr" presetSubtype="1"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left)">
                                      <p:cBhvr>
                                        <p:cTn id="6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animBg="1"/>
      <p:bldP spid="18" grpId="0" animBg="1"/>
      <p:bldP spid="19" grpId="0" animBg="1"/>
      <p:bldP spid="20" grpId="0"/>
      <p:bldP spid="21" grpId="0" animBg="1"/>
      <p:bldP spid="88" grpId="0" animBg="1"/>
      <p:bldP spid="90"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976</Words>
  <Application>Microsoft Office PowerPoint</Application>
  <PresentationFormat>Widescreen</PresentationFormat>
  <Paragraphs>204</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A. Kenderdine</dc:creator>
  <cp:lastModifiedBy>Melanie A. Kenderdine</cp:lastModifiedBy>
  <cp:revision>4</cp:revision>
  <dcterms:created xsi:type="dcterms:W3CDTF">2024-02-19T13:56:01Z</dcterms:created>
  <dcterms:modified xsi:type="dcterms:W3CDTF">2024-02-20T01:00:45Z</dcterms:modified>
</cp:coreProperties>
</file>