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17" r:id="rId5"/>
  </p:sldMasterIdLst>
  <p:notesMasterIdLst>
    <p:notesMasterId r:id="rId11"/>
  </p:notesMasterIdLst>
  <p:sldIdLst>
    <p:sldId id="1609" r:id="rId6"/>
    <p:sldId id="2379" r:id="rId7"/>
    <p:sldId id="2408" r:id="rId8"/>
    <p:sldId id="2409" r:id="rId9"/>
    <p:sldId id="2410" r:id="rId1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C8"/>
    <a:srgbClr val="33CCCC"/>
    <a:srgbClr val="CCECFF"/>
    <a:srgbClr val="DCE6F2"/>
    <a:srgbClr val="EBF1DE"/>
    <a:srgbClr val="AA0A3C"/>
    <a:srgbClr val="E1F6B8"/>
    <a:srgbClr val="FFCCFF"/>
    <a:srgbClr val="FFFFCC"/>
    <a:srgbClr val="83A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1CFBA-0053-4441-B3A5-C9D650BC1489}" v="89" dt="2026-02-01T07:12:59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59" d="100"/>
          <a:sy n="59" d="100"/>
        </p:scale>
        <p:origin x="144" y="52"/>
      </p:cViewPr>
      <p:guideLst/>
    </p:cSldViewPr>
  </p:slideViewPr>
  <p:outlineViewPr>
    <p:cViewPr>
      <p:scale>
        <a:sx n="33" d="100"/>
        <a:sy n="33" d="100"/>
      </p:scale>
      <p:origin x="0" y="-6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30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30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9D25707E-074F-4475-89F7-C240240AE34A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1231900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8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8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247EBA24-A7B6-42BF-994D-AA5A145141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47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899319" fontAlgn="base">
              <a:spcBef>
                <a:spcPct val="0"/>
              </a:spcBef>
              <a:spcAft>
                <a:spcPct val="0"/>
              </a:spcAft>
              <a:defRPr/>
            </a:pPr>
            <a:fld id="{C672C605-4AFE-4F4F-B1DC-A4DFAF37CFE6}" type="slidenum">
              <a:rPr kumimoji="1" lang="en-US" altLang="ja-JP">
                <a:solidFill>
                  <a:srgbClr val="000000"/>
                </a:solidFill>
                <a:latin typeface="源真ゴシックP Normal" pitchFamily="50" charset="-128"/>
                <a:ea typeface="源真ゴシックP Bold" pitchFamily="50" charset="-128"/>
                <a:cs typeface="源真ゴシックP Bold" pitchFamily="50" charset="-128"/>
              </a:rPr>
              <a:pPr defTabSz="899319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kumimoji="1" lang="en-US" altLang="ja-JP" dirty="0">
              <a:solidFill>
                <a:srgbClr val="000000"/>
              </a:solidFill>
              <a:latin typeface="源真ゴシックP Normal" pitchFamily="50" charset="-128"/>
              <a:ea typeface="源真ゴシックP Bold" pitchFamily="50" charset="-128"/>
              <a:cs typeface="源真ゴシックP Bold" pitchFamily="50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1231900"/>
            <a:ext cx="5922963" cy="3332163"/>
          </a:xfrm>
          <a:ln/>
        </p:spPr>
      </p:sp>
      <p:sp>
        <p:nvSpPr>
          <p:cNvPr id="37892" name="ノート プレースホルダー 2"/>
          <p:cNvSpPr>
            <a:spLocks noGrp="1" noChangeArrowheads="1"/>
          </p:cNvSpPr>
          <p:nvPr>
            <p:ph type="body" sz="quarter" idx="3"/>
          </p:nvPr>
        </p:nvSpPr>
        <p:spPr>
          <a:noFill/>
          <a:ln/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0316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162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>
            <a:extLst>
              <a:ext uri="{FF2B5EF4-FFF2-40B4-BE49-F238E27FC236}">
                <a16:creationId xmlns:a16="http://schemas.microsoft.com/office/drawing/2014/main" id="{21F4EE8A-788D-4317-B479-4D0925C378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4434" y="1052514"/>
            <a:ext cx="11523133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EA1F225-6309-4057-AF22-B9886EB0A1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00" y="1172475"/>
            <a:ext cx="11328000" cy="1215016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n"/>
              <a:defRPr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715963" indent="-358775">
              <a:lnSpc>
                <a:spcPct val="100000"/>
              </a:lnSpc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l"/>
              <a:defRPr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2pPr>
            <a:lvl3pPr marL="893763" indent="-268288">
              <a:lnSpc>
                <a:spcPct val="100000"/>
              </a:lnSpc>
              <a:spcAft>
                <a:spcPts val="600"/>
              </a:spcAft>
              <a:buFont typeface="Segoe UI" panose="020B0502040204020203" pitchFamily="34" charset="0"/>
              <a:buChar char="-"/>
              <a:defRPr sz="200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spcAft>
                <a:spcPts val="600"/>
              </a:spcAft>
              <a:defRPr sz="20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spcAft>
                <a:spcPts val="600"/>
              </a:spcAft>
              <a:defRPr sz="2000"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BBB31CFF-C925-47C4-90BF-1E6C8CC2F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252000"/>
            <a:ext cx="10080000" cy="864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002060"/>
                </a:solidFill>
                <a:effectLst/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" name="フッター プレースホルダー 9">
            <a:extLst>
              <a:ext uri="{FF2B5EF4-FFF2-40B4-BE49-F238E27FC236}">
                <a16:creationId xmlns:a16="http://schemas.microsoft.com/office/drawing/2014/main" id="{8A16B311-3972-2ADB-76BB-8A46F5DC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70520" y="6450965"/>
            <a:ext cx="4114800" cy="316230"/>
          </a:xfrm>
        </p:spPr>
        <p:txBody>
          <a:bodyPr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r>
              <a:rPr kumimoji="1" lang="ja-JP" altLang="en-US"/>
              <a:t>出所：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5724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 descr="mapp.png">
            <a:extLst>
              <a:ext uri="{FF2B5EF4-FFF2-40B4-BE49-F238E27FC236}">
                <a16:creationId xmlns:a16="http://schemas.microsoft.com/office/drawing/2014/main" id="{209F3100-387B-4E7B-AB4C-2220349F6E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321370"/>
            <a:ext cx="12192000" cy="6536631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ECB6FC50-A41B-48D0-8BA0-4E872D39E27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800001" y="90488"/>
            <a:ext cx="958849" cy="287337"/>
          </a:xfrm>
          <a:prstGeom prst="rect">
            <a:avLst/>
          </a:prstGeom>
          <a:solidFill>
            <a:schemeClr val="bg1"/>
          </a:solidFill>
          <a:ln w="19050">
            <a:solidFill>
              <a:srgbClr val="82B2E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r">
              <a:defRPr/>
            </a:pPr>
            <a:fld id="{8F047F3B-D404-4854-BC9B-1338BF5D85C2}" type="slidenum">
              <a:rPr lang="ja-JP" altLang="en-US" sz="1800" b="1">
                <a:solidFill>
                  <a:srgbClr val="0070C0"/>
                </a:solidFill>
                <a:latin typeface="Segoe UI" pitchFamily="34" charset="0"/>
                <a:ea typeface="メイリオ" panose="020B0604030504040204" pitchFamily="50" charset="-128"/>
                <a:sym typeface="Century Gothic" pitchFamily="34" charset="0"/>
              </a:rPr>
              <a:pPr algn="r">
                <a:defRPr/>
              </a:pPr>
              <a:t>‹#›</a:t>
            </a:fld>
            <a:endParaRPr lang="en-US" altLang="ja-JP" sz="1200" b="1" dirty="0">
              <a:solidFill>
                <a:srgbClr val="0070C0"/>
              </a:solidFill>
              <a:latin typeface="Segoe UI" pitchFamily="34" charset="0"/>
              <a:ea typeface="メイリオ" panose="020B0604030504040204" pitchFamily="50" charset="-128"/>
              <a:sym typeface="Century Gothic" pitchFamily="34" charset="0"/>
            </a:endParaRP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5BD8B085-69E3-4F40-9558-908EA5A1FF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00000" y="433288"/>
            <a:ext cx="960000" cy="5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E219DE-D4C2-2D90-F7BA-4A21F5B669A1}"/>
              </a:ext>
            </a:extLst>
          </p:cNvPr>
          <p:cNvSpPr txBox="1"/>
          <p:nvPr userDrawn="1"/>
        </p:nvSpPr>
        <p:spPr>
          <a:xfrm>
            <a:off x="-14177" y="6642835"/>
            <a:ext cx="9044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900" kern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IEEJ © </a:t>
            </a:r>
            <a:r>
              <a:rPr kumimoji="1" lang="en-US" altLang="ja-JP" sz="900" kern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2026</a:t>
            </a:r>
            <a:endParaRPr kumimoji="1" lang="zh-TW" altLang="en-US" sz="900" kern="12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529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32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1pPr>
      <a:lvl2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8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2pPr>
      <a:lvl3pPr marL="174625" indent="-17462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4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3pPr>
      <a:lvl4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0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4pPr>
      <a:lvl5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0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ECB6FC50-A41B-48D0-8BA0-4E872D39E27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800001" y="90488"/>
            <a:ext cx="958849" cy="287337"/>
          </a:xfrm>
          <a:prstGeom prst="rect">
            <a:avLst/>
          </a:prstGeom>
          <a:noFill/>
          <a:ln w="19050">
            <a:solidFill>
              <a:srgbClr val="82B2E6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r">
              <a:defRPr/>
            </a:pPr>
            <a:fld id="{8F047F3B-D404-4854-BC9B-1338BF5D85C2}" type="slidenum">
              <a:rPr lang="ja-JP" altLang="en-US" sz="1800" b="1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sym typeface="Century Gothic" pitchFamily="34" charset="0"/>
              </a:rPr>
              <a:pPr algn="r">
                <a:defRPr/>
              </a:pPr>
              <a:t>‹#›</a:t>
            </a:fld>
            <a:endParaRPr lang="en-US" altLang="ja-JP" sz="1200" b="1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  <a:sym typeface="Century Gothic" pitchFamily="34" charset="0"/>
            </a:endParaRPr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5BD8B085-69E3-4F40-9558-908EA5A1FF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00787" y="433288"/>
            <a:ext cx="960000" cy="5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0B8EDFD-714D-4CEC-BD0E-ED4D7154B85D}"/>
              </a:ext>
            </a:extLst>
          </p:cNvPr>
          <p:cNvSpPr txBox="1"/>
          <p:nvPr userDrawn="1"/>
        </p:nvSpPr>
        <p:spPr>
          <a:xfrm>
            <a:off x="-14177" y="6642835"/>
            <a:ext cx="9044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900" kern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IEEJ © </a:t>
            </a:r>
            <a:r>
              <a:rPr kumimoji="1" lang="en-US" altLang="ja-JP" sz="900" kern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2026</a:t>
            </a:r>
            <a:endParaRPr kumimoji="1" lang="zh-TW" altLang="en-US" sz="900" kern="12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5" name="Picture 12">
            <a:extLst>
              <a:ext uri="{FF2B5EF4-FFF2-40B4-BE49-F238E27FC236}">
                <a16:creationId xmlns:a16="http://schemas.microsoft.com/office/drawing/2014/main" id="{5E116C35-7E77-4646-9F4C-CA726B15DC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4434" y="1052514"/>
            <a:ext cx="11523133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83F6AD11-DE82-8A07-4098-FBF693048D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970520" y="640207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出所：</a:t>
            </a:r>
          </a:p>
        </p:txBody>
      </p:sp>
    </p:spTree>
    <p:extLst>
      <p:ext uri="{BB962C8B-B14F-4D97-AF65-F5344CB8AC3E}">
        <p14:creationId xmlns:p14="http://schemas.microsoft.com/office/powerpoint/2010/main" val="351311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Humnst777 Blk BT" pitchFamily="34" charset="0"/>
          <a:ea typeface="源真ゴシックP Bold" pitchFamily="50" charset="-128"/>
          <a:cs typeface="源真ゴシックP Bold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HGPｺﾞｼｯｸE" pitchFamily="50" charset="-128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32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1pPr>
      <a:lvl2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8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2pPr>
      <a:lvl3pPr marL="174625" indent="-17462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4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3pPr>
      <a:lvl4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0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4pPr>
      <a:lvl5pPr marL="180975" indent="-180975" algn="l" rtl="0" eaLnBrk="0" fontAlgn="base" hangingPunct="0">
        <a:spcBef>
          <a:spcPct val="0"/>
        </a:spcBef>
        <a:spcAft>
          <a:spcPts val="600"/>
        </a:spcAft>
        <a:buFont typeface="Trebuchet MS" pitchFamily="34" charset="0"/>
        <a:buChar char="•"/>
        <a:defRPr kumimoji="1" sz="2000">
          <a:solidFill>
            <a:srgbClr val="595959"/>
          </a:solidFill>
          <a:latin typeface="Humnst777 BT" pitchFamily="34" charset="0"/>
          <a:ea typeface="源真ゴシックP Medium" pitchFamily="50" charset="-128"/>
          <a:cs typeface="源真ゴシックP Medium" pitchFamily="50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gray">
          <a:xfrm>
            <a:off x="798279" y="1647698"/>
            <a:ext cx="10612930" cy="700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3200" b="1" kern="0" dirty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Competing for Capital: 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3200" b="1" kern="0" dirty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Rebuilding Confidence in Global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3200" b="1" kern="0" dirty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Energy Investment, Clean Competitiveness, </a:t>
            </a:r>
          </a:p>
          <a:p>
            <a:pPr algn="ctr" defTabSz="9144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3200" b="1" kern="0" dirty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and Resilience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1F8FCB4-5020-4796-8283-698BAFA13BD9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45030" y="4547491"/>
            <a:ext cx="10058400" cy="209903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ja-JP" sz="2000" b="1" spc="50" dirty="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Industry Advisory Council Meeting, International Energy Forum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altLang="ja-JP" sz="2000" b="1" spc="50" dirty="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3 </a:t>
            </a:r>
            <a:r>
              <a:rPr lang="en-US" altLang="ja-JP" sz="2000" b="1" spc="50" dirty="0" err="1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Feburary</a:t>
            </a:r>
            <a:r>
              <a:rPr lang="en-US" altLang="ja-JP" sz="2000" b="1" spc="50" dirty="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 2026</a:t>
            </a:r>
          </a:p>
          <a:p>
            <a:pPr algn="ctr">
              <a:spcBef>
                <a:spcPct val="20000"/>
              </a:spcBef>
              <a:defRPr/>
            </a:pPr>
            <a:endParaRPr lang="en-US" altLang="ja-JP" sz="2400" b="1" spc="50" dirty="0">
              <a:ln w="11430"/>
              <a:solidFill>
                <a:srgbClr val="002060"/>
              </a:solidFill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ja-JP" sz="2400" b="1" spc="50" dirty="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Yoshikazu Kobayashi, </a:t>
            </a:r>
            <a:r>
              <a:rPr lang="en-US" altLang="ja-JP" sz="2400" b="1" spc="50" dirty="0" err="1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Ph.D</a:t>
            </a:r>
            <a:endParaRPr lang="en-US" altLang="ja-JP" sz="2400" b="1" spc="50" dirty="0">
              <a:ln w="11430"/>
              <a:solidFill>
                <a:srgbClr val="002060"/>
              </a:solidFill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altLang="ja-JP" sz="2400" b="1" spc="50" dirty="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The Institute of Energy Economics</a:t>
            </a:r>
            <a:r>
              <a:rPr lang="en-US" altLang="ja-JP" sz="2400" b="1" spc="50">
                <a:ln w="11430"/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rPr>
              <a:t>, Japan (IEEJ)</a:t>
            </a:r>
            <a:endParaRPr lang="en-US" altLang="ja-JP" sz="2400" b="1" spc="50" dirty="0">
              <a:ln w="11430"/>
              <a:solidFill>
                <a:srgbClr val="002060"/>
              </a:solidFill>
              <a:latin typeface="Segoe UI" panose="020B0502040204020203" pitchFamily="34" charset="0"/>
              <a:ea typeface="Meiryo UI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879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57AE51CC-1F29-DE7B-4B07-652C0F05A6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00" y="1172475"/>
            <a:ext cx="5245886" cy="1215016"/>
          </a:xfrm>
        </p:spPr>
        <p:txBody>
          <a:bodyPr/>
          <a:lstStyle/>
          <a:p>
            <a:pPr marL="457200" lvl="0" indent="-457200">
              <a:buSzPct val="100000"/>
              <a:buFont typeface="+mj-lt"/>
              <a:buAutoNum type="arabicPeriod"/>
            </a:pPr>
            <a:r>
              <a:rPr kumimoji="1" lang="en-US" altLang="ja-JP" b="1" dirty="0"/>
              <a:t>Which of these scenarios will set the tone for policy makers and energy investors going forward?  </a:t>
            </a:r>
          </a:p>
          <a:p>
            <a:pPr marL="815975" lvl="1" indent="-457200">
              <a:buSzPct val="100000"/>
              <a:buFont typeface="+mj-lt"/>
              <a:buAutoNum type="arabicPeriod"/>
            </a:pPr>
            <a:endParaRPr lang="en-US" altLang="ja-JP" b="1" dirty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kumimoji="1" lang="en-US" altLang="ja-JP" b="1" dirty="0"/>
              <a:t>Can investors and innovators make confident decisions under these levels of “uncertainty”?  </a:t>
            </a:r>
          </a:p>
          <a:p>
            <a:pPr marL="815975" lvl="1" indent="-457200">
              <a:buSzPct val="100000"/>
              <a:buFont typeface="+mj-lt"/>
              <a:buAutoNum type="arabicPeriod"/>
            </a:pPr>
            <a:endParaRPr lang="en-US" altLang="ja-JP" b="1" dirty="0"/>
          </a:p>
          <a:p>
            <a:pPr marL="457200" lvl="0" indent="-457200">
              <a:buSzPct val="100000"/>
              <a:buFont typeface="+mj-lt"/>
              <a:buAutoNum type="arabicPeriod"/>
            </a:pPr>
            <a:r>
              <a:rPr kumimoji="1" lang="en-US" altLang="ja-JP" b="1" dirty="0"/>
              <a:t>How should IEF members and IAC stakeholders act (to promote investments in hydrogen and CCUS) ?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3BCDA21-3A41-9AC6-019C-9497D2CFF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Session questions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9473D72-192D-36B1-9EF8-E8519EB22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592" y="2623452"/>
            <a:ext cx="6466598" cy="3783238"/>
          </a:xfrm>
          <a:prstGeom prst="rect">
            <a:avLst/>
          </a:prstGeom>
        </p:spPr>
      </p:pic>
      <p:sp>
        <p:nvSpPr>
          <p:cNvPr id="5" name="フッター プレースホルダー 3">
            <a:extLst>
              <a:ext uri="{FF2B5EF4-FFF2-40B4-BE49-F238E27FC236}">
                <a16:creationId xmlns:a16="http://schemas.microsoft.com/office/drawing/2014/main" id="{5A1D3DC7-F608-C459-077E-3494B57F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70520" y="6450965"/>
            <a:ext cx="4114800" cy="316230"/>
          </a:xfrm>
        </p:spPr>
        <p:txBody>
          <a:bodyPr/>
          <a:lstStyle/>
          <a:p>
            <a:r>
              <a:rPr kumimoji="1" lang="en-US" altLang="ja-JP" dirty="0"/>
              <a:t>Source: IEF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853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C4DB94F2-48FD-E19E-5680-F8204367E4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ja-JP" dirty="0"/>
              <a:t>Note the difference of methodologies</a:t>
            </a:r>
            <a:r>
              <a:rPr lang="en-US" altLang="ja-JP" dirty="0"/>
              <a:t> for each scenario’s development.</a:t>
            </a:r>
            <a:endParaRPr kumimoji="1" lang="en-US" altLang="ja-JP" dirty="0"/>
          </a:p>
          <a:p>
            <a:r>
              <a:rPr lang="en-US" altLang="ja-JP" dirty="0"/>
              <a:t>Both government and industry should use the </a:t>
            </a:r>
            <a:r>
              <a:rPr lang="en-US" altLang="ja-JP" i="1" dirty="0"/>
              <a:t>forecast</a:t>
            </a:r>
            <a:r>
              <a:rPr lang="en-US" altLang="ja-JP" dirty="0"/>
              <a:t> scenario to set ambitious goals, and the </a:t>
            </a:r>
            <a:r>
              <a:rPr lang="en-US" altLang="ja-JP" i="1" dirty="0"/>
              <a:t>backcast</a:t>
            </a:r>
            <a:r>
              <a:rPr lang="en-US" altLang="ja-JP" dirty="0"/>
              <a:t> scenario to track and benchmark progress.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AC8C00C-9C23-8374-BFC7-E69C72B5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Different scenario, different approach</a:t>
            </a:r>
            <a:endParaRPr kumimoji="1" lang="ja-JP" altLang="en-US" dirty="0"/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CE1A44E2-93D6-8C01-2047-94C4B781002C}"/>
              </a:ext>
            </a:extLst>
          </p:cNvPr>
          <p:cNvSpPr/>
          <p:nvPr/>
        </p:nvSpPr>
        <p:spPr bwMode="auto">
          <a:xfrm>
            <a:off x="1045029" y="3537860"/>
            <a:ext cx="4310742" cy="2873829"/>
          </a:xfrm>
          <a:custGeom>
            <a:avLst/>
            <a:gdLst>
              <a:gd name="csX0" fmla="*/ 0 w 4310742"/>
              <a:gd name="csY0" fmla="*/ 0 h 2873829"/>
              <a:gd name="csX1" fmla="*/ 0 w 4310742"/>
              <a:gd name="csY1" fmla="*/ 2873829 h 2873829"/>
              <a:gd name="csX2" fmla="*/ 4310742 w 4310742"/>
              <a:gd name="csY2" fmla="*/ 2873829 h 2873829"/>
              <a:gd name="csX3" fmla="*/ 4310742 w 4310742"/>
              <a:gd name="csY3" fmla="*/ 2852057 h 28738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4310742" h="2873829">
                <a:moveTo>
                  <a:pt x="0" y="0"/>
                </a:moveTo>
                <a:lnTo>
                  <a:pt x="0" y="2873829"/>
                </a:lnTo>
                <a:lnTo>
                  <a:pt x="4310742" y="2873829"/>
                </a:lnTo>
                <a:lnTo>
                  <a:pt x="4310742" y="2852057"/>
                </a:lnTo>
              </a:path>
            </a:pathLst>
          </a:custGeom>
          <a:noFill/>
          <a:ln w="31750">
            <a:solidFill>
              <a:schemeClr val="tx1">
                <a:lumMod val="50000"/>
                <a:lumOff val="50000"/>
              </a:schemeClr>
            </a:solidFill>
            <a:prstDash val="solid"/>
            <a:headEnd type="triangle" w="lg" len="med"/>
            <a:tailEnd type="triangle" w="lg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ｺﾞｼｯｸE" pitchFamily="50" charset="-128"/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C3CD9CF7-437C-6378-4827-EBD6E87A22D0}"/>
              </a:ext>
            </a:extLst>
          </p:cNvPr>
          <p:cNvSpPr/>
          <p:nvPr/>
        </p:nvSpPr>
        <p:spPr bwMode="auto">
          <a:xfrm>
            <a:off x="900545" y="5176655"/>
            <a:ext cx="1925782" cy="789709"/>
          </a:xfrm>
          <a:prstGeom prst="ellips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  <a:ea typeface="HGPｺﾞｼｯｸE" pitchFamily="50" charset="-128"/>
              </a:rPr>
              <a:t>Current status</a:t>
            </a:r>
            <a:endParaRPr kumimoji="1" lang="ja-JP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  <a:ea typeface="HGPｺﾞｼｯｸE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B8B8A67-E2A5-305C-D7D5-04B211283031}"/>
              </a:ext>
            </a:extLst>
          </p:cNvPr>
          <p:cNvGrpSpPr/>
          <p:nvPr/>
        </p:nvGrpSpPr>
        <p:grpSpPr>
          <a:xfrm>
            <a:off x="2544303" y="3823860"/>
            <a:ext cx="2769903" cy="1468445"/>
            <a:chOff x="2544303" y="3823860"/>
            <a:chExt cx="2769903" cy="1468445"/>
          </a:xfrm>
        </p:grpSpPr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A56BC2BB-211E-678A-28CD-AE4AFED90336}"/>
                </a:ext>
              </a:extLst>
            </p:cNvPr>
            <p:cNvCxnSpPr>
              <a:stCxn id="7" idx="7"/>
            </p:cNvCxnSpPr>
            <p:nvPr/>
          </p:nvCxnSpPr>
          <p:spPr bwMode="auto">
            <a:xfrm flipV="1">
              <a:off x="2544303" y="4317673"/>
              <a:ext cx="2083115" cy="9746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none" w="lg" len="med"/>
              <a:tailEnd type="triangle" w="lg" len="lg"/>
            </a:ln>
            <a:effectLst/>
          </p:spPr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082F1E7E-3459-08D2-BB4A-6A4023B14299}"/>
                </a:ext>
              </a:extLst>
            </p:cNvPr>
            <p:cNvSpPr txBox="1"/>
            <p:nvPr/>
          </p:nvSpPr>
          <p:spPr>
            <a:xfrm>
              <a:off x="4571999" y="3823860"/>
              <a:ext cx="7422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3200" b="1" dirty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?</a:t>
              </a:r>
              <a:endParaRPr kumimoji="1"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1" name="フリーフォーム: 図形 10">
            <a:extLst>
              <a:ext uri="{FF2B5EF4-FFF2-40B4-BE49-F238E27FC236}">
                <a16:creationId xmlns:a16="http://schemas.microsoft.com/office/drawing/2014/main" id="{D5C182DA-1EDF-235E-DF3C-CD5AC3405D7B}"/>
              </a:ext>
            </a:extLst>
          </p:cNvPr>
          <p:cNvSpPr/>
          <p:nvPr/>
        </p:nvSpPr>
        <p:spPr bwMode="auto">
          <a:xfrm>
            <a:off x="6850076" y="3537860"/>
            <a:ext cx="4310742" cy="2873829"/>
          </a:xfrm>
          <a:custGeom>
            <a:avLst/>
            <a:gdLst>
              <a:gd name="csX0" fmla="*/ 0 w 4310742"/>
              <a:gd name="csY0" fmla="*/ 0 h 2873829"/>
              <a:gd name="csX1" fmla="*/ 0 w 4310742"/>
              <a:gd name="csY1" fmla="*/ 2873829 h 2873829"/>
              <a:gd name="csX2" fmla="*/ 4310742 w 4310742"/>
              <a:gd name="csY2" fmla="*/ 2873829 h 2873829"/>
              <a:gd name="csX3" fmla="*/ 4310742 w 4310742"/>
              <a:gd name="csY3" fmla="*/ 2852057 h 287382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4310742" h="2873829">
                <a:moveTo>
                  <a:pt x="0" y="0"/>
                </a:moveTo>
                <a:lnTo>
                  <a:pt x="0" y="2873829"/>
                </a:lnTo>
                <a:lnTo>
                  <a:pt x="4310742" y="2873829"/>
                </a:lnTo>
                <a:lnTo>
                  <a:pt x="4310742" y="2852057"/>
                </a:lnTo>
              </a:path>
            </a:pathLst>
          </a:custGeom>
          <a:noFill/>
          <a:ln w="31750">
            <a:solidFill>
              <a:schemeClr val="tx1">
                <a:lumMod val="50000"/>
                <a:lumOff val="50000"/>
              </a:schemeClr>
            </a:solidFill>
            <a:prstDash val="solid"/>
            <a:headEnd type="triangle" w="lg" len="med"/>
            <a:tailEnd type="triangle" w="lg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HGPｺﾞｼｯｸE" pitchFamily="50" charset="-128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61E6C732-03D2-84FF-9852-3D401D402665}"/>
              </a:ext>
            </a:extLst>
          </p:cNvPr>
          <p:cNvSpPr/>
          <p:nvPr/>
        </p:nvSpPr>
        <p:spPr bwMode="auto">
          <a:xfrm>
            <a:off x="9849577" y="3833668"/>
            <a:ext cx="1925782" cy="789709"/>
          </a:xfrm>
          <a:prstGeom prst="ellips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  <a:ea typeface="HGPｺﾞｼｯｸE" pitchFamily="50" charset="-128"/>
              </a:rPr>
              <a:t>Desired future</a:t>
            </a:r>
            <a:endParaRPr kumimoji="1" lang="ja-JP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charset="0"/>
              <a:ea typeface="HGPｺﾞｼｯｸE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319AA70-4A4F-D4EE-2642-36AD39A7B083}"/>
              </a:ext>
            </a:extLst>
          </p:cNvPr>
          <p:cNvGrpSpPr/>
          <p:nvPr/>
        </p:nvGrpSpPr>
        <p:grpSpPr>
          <a:xfrm>
            <a:off x="7356756" y="4552774"/>
            <a:ext cx="2811472" cy="1620342"/>
            <a:chOff x="7356756" y="4367712"/>
            <a:chExt cx="2811472" cy="1620342"/>
          </a:xfrm>
        </p:grpSpPr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88D53F9F-1B22-7D46-FEED-297E2E57113D}"/>
                </a:ext>
              </a:extLst>
            </p:cNvPr>
            <p:cNvCxnSpPr/>
            <p:nvPr/>
          </p:nvCxnSpPr>
          <p:spPr bwMode="auto">
            <a:xfrm flipV="1">
              <a:off x="8085113" y="4367712"/>
              <a:ext cx="2083115" cy="9746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triangle" w="lg" len="lg"/>
              <a:tailEnd type="none" w="lg" len="lg"/>
            </a:ln>
            <a:effectLst/>
          </p:spPr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2FCC965-CC02-13E2-B427-10933D2D8686}"/>
                </a:ext>
              </a:extLst>
            </p:cNvPr>
            <p:cNvSpPr txBox="1"/>
            <p:nvPr/>
          </p:nvSpPr>
          <p:spPr>
            <a:xfrm>
              <a:off x="7356756" y="5403279"/>
              <a:ext cx="74220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3200" b="1" dirty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?</a:t>
              </a:r>
              <a:endParaRPr kumimoji="1"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BF2BAA5-9E48-5CE2-1DBE-CF26C00CAF21}"/>
              </a:ext>
            </a:extLst>
          </p:cNvPr>
          <p:cNvSpPr txBox="1"/>
          <p:nvPr/>
        </p:nvSpPr>
        <p:spPr>
          <a:xfrm>
            <a:off x="1537855" y="2966857"/>
            <a:ext cx="364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rgbClr val="002060"/>
                </a:solidFill>
                <a:ea typeface="Meiryo UI" panose="020B0604030504040204" pitchFamily="50" charset="-128"/>
              </a:rPr>
              <a:t>Forecasting approach</a:t>
            </a:r>
            <a:endParaRPr kumimoji="1" lang="ja-JP" altLang="en-US" sz="2400" b="1" dirty="0">
              <a:solidFill>
                <a:srgbClr val="002060"/>
              </a:solidFill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4822E01-6CDA-262E-452F-7D7F1AD81405}"/>
              </a:ext>
            </a:extLst>
          </p:cNvPr>
          <p:cNvSpPr txBox="1"/>
          <p:nvPr/>
        </p:nvSpPr>
        <p:spPr>
          <a:xfrm>
            <a:off x="7439894" y="3022703"/>
            <a:ext cx="3640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rgbClr val="002060"/>
                </a:solidFill>
                <a:ea typeface="Meiryo UI" panose="020B0604030504040204" pitchFamily="50" charset="-128"/>
              </a:rPr>
              <a:t>Backcasting approach</a:t>
            </a:r>
            <a:endParaRPr kumimoji="1" lang="ja-JP" altLang="en-US" sz="2400" b="1" dirty="0">
              <a:solidFill>
                <a:srgbClr val="002060"/>
              </a:solidFill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2204A5-7F43-93BA-8EC8-AEC8793A925D}"/>
              </a:ext>
            </a:extLst>
          </p:cNvPr>
          <p:cNvSpPr txBox="1"/>
          <p:nvPr/>
        </p:nvSpPr>
        <p:spPr>
          <a:xfrm>
            <a:off x="4419600" y="6371665"/>
            <a:ext cx="894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solidFill>
                  <a:srgbClr val="002060"/>
                </a:solidFill>
                <a:ea typeface="Meiryo UI" panose="020B0604030504040204" pitchFamily="50" charset="-128"/>
              </a:rPr>
              <a:t>Time</a:t>
            </a:r>
            <a:endParaRPr kumimoji="1" lang="ja-JP" altLang="en-US" sz="1600" b="1" dirty="0">
              <a:solidFill>
                <a:srgbClr val="002060"/>
              </a:solidFill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0FE66E4-10AA-E8C2-9DF0-C32DB69F460B}"/>
              </a:ext>
            </a:extLst>
          </p:cNvPr>
          <p:cNvSpPr txBox="1"/>
          <p:nvPr/>
        </p:nvSpPr>
        <p:spPr>
          <a:xfrm>
            <a:off x="10297882" y="6382549"/>
            <a:ext cx="894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solidFill>
                  <a:srgbClr val="002060"/>
                </a:solidFill>
                <a:ea typeface="Meiryo UI" panose="020B0604030504040204" pitchFamily="50" charset="-128"/>
              </a:rPr>
              <a:t>Time</a:t>
            </a:r>
            <a:endParaRPr kumimoji="1" lang="ja-JP" altLang="en-US" sz="1600" b="1" dirty="0">
              <a:solidFill>
                <a:srgbClr val="002060"/>
              </a:solidFill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948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808B887-80A2-BCDE-D4C2-42CD41C291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00" y="1172475"/>
            <a:ext cx="11605320" cy="1215016"/>
          </a:xfrm>
        </p:spPr>
        <p:txBody>
          <a:bodyPr/>
          <a:lstStyle/>
          <a:p>
            <a:r>
              <a:rPr lang="en-US" altLang="ja-JP" dirty="0"/>
              <a:t>The summed planned capacity seems too large to materialize in practice.</a:t>
            </a:r>
          </a:p>
          <a:p>
            <a:r>
              <a:rPr lang="en-US" altLang="ja-JP" dirty="0"/>
              <a:t>Bottom-up thinking may be more relevant for emerging decarbonization means.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624B262-9EE2-ECC0-5697-2285B3CF9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How far should we go, or how far have we come?</a:t>
            </a: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1DA263-20EB-0211-90EE-FFE3924CE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/>
              <a:t>Source</a:t>
            </a:r>
            <a:r>
              <a:rPr kumimoji="1" lang="ja-JP" altLang="en-US" dirty="0"/>
              <a:t>：</a:t>
            </a:r>
            <a:r>
              <a:rPr kumimoji="1" lang="en-US" altLang="ja-JP" dirty="0"/>
              <a:t>IEA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8166D13-ABEC-070D-52EE-EEDC6DAFF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648" y="2642985"/>
            <a:ext cx="4982277" cy="4106273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337A0B40-EA44-7BDE-BC36-3DAB7BF26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7292" y="2633861"/>
            <a:ext cx="4982277" cy="411539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6EC4AB1-E06A-76EC-659E-9ADF09231C51}"/>
              </a:ext>
            </a:extLst>
          </p:cNvPr>
          <p:cNvSpPr txBox="1"/>
          <p:nvPr/>
        </p:nvSpPr>
        <p:spPr>
          <a:xfrm>
            <a:off x="1124196" y="2172196"/>
            <a:ext cx="9979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rgbClr val="002060"/>
                </a:solidFill>
                <a:ea typeface="Meiryo UI" panose="020B0604030504040204" pitchFamily="50" charset="-128"/>
              </a:rPr>
              <a:t>Planned and operating capacity of hydrogen (left) and CCS (right)</a:t>
            </a:r>
            <a:endParaRPr kumimoji="1" lang="ja-JP" altLang="en-US" sz="2400" b="1" dirty="0">
              <a:solidFill>
                <a:srgbClr val="002060"/>
              </a:solidFill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166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D72ACD1A-4C69-2010-141A-3E22621634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0000" y="1172475"/>
            <a:ext cx="4911148" cy="864000"/>
          </a:xfrm>
        </p:spPr>
        <p:txBody>
          <a:bodyPr/>
          <a:lstStyle/>
          <a:p>
            <a:r>
              <a:rPr kumimoji="1" lang="en-US" altLang="ja-JP" b="1" dirty="0"/>
              <a:t>Clear vision for the future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DCAE09E-8ADA-6463-828C-E1D08EC71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Actions for IEF members and IAC stakeholders for H</a:t>
            </a:r>
            <a:r>
              <a:rPr lang="en-US" altLang="ja-JP" baseline="-25000" dirty="0"/>
              <a:t>2</a:t>
            </a:r>
            <a:r>
              <a:rPr lang="en-US" altLang="ja-JP" dirty="0"/>
              <a:t>/CCS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B51C341-C41E-422C-96E7-C4B26F043D22}"/>
              </a:ext>
            </a:extLst>
          </p:cNvPr>
          <p:cNvSpPr txBox="1"/>
          <p:nvPr/>
        </p:nvSpPr>
        <p:spPr>
          <a:xfrm>
            <a:off x="4778829" y="1189946"/>
            <a:ext cx="72716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effectLst/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Credible policy signal with concrete public support</a:t>
            </a:r>
            <a:endParaRPr lang="ja-JP" altLang="ja-JP" sz="2200" kern="100" dirty="0">
              <a:solidFill>
                <a:srgbClr val="002060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effectLst/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International commitments for emissions reduction</a:t>
            </a:r>
            <a:endParaRPr lang="ja-JP" altLang="ja-JP" sz="2200" kern="100" dirty="0">
              <a:solidFill>
                <a:srgbClr val="002060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プレースホルダー 1">
            <a:extLst>
              <a:ext uri="{FF2B5EF4-FFF2-40B4-BE49-F238E27FC236}">
                <a16:creationId xmlns:a16="http://schemas.microsoft.com/office/drawing/2014/main" id="{2E109671-89A8-86A2-68FA-C09E0CBDF213}"/>
              </a:ext>
            </a:extLst>
          </p:cNvPr>
          <p:cNvSpPr txBox="1">
            <a:spLocks/>
          </p:cNvSpPr>
          <p:nvPr/>
        </p:nvSpPr>
        <p:spPr>
          <a:xfrm>
            <a:off x="480000" y="3858887"/>
            <a:ext cx="4494771" cy="864000"/>
          </a:xfrm>
          <a:prstGeom prst="rect">
            <a:avLst/>
          </a:prstGeom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715963" indent="-3587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l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2pPr>
            <a:lvl3pPr marL="893763" indent="-2682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Segoe UI" panose="020B0502040204020203" pitchFamily="34" charset="0"/>
              <a:buChar char="-"/>
              <a:defRPr kumimoji="1" sz="200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" panose="020B0502040204020203" pitchFamily="34" charset="0"/>
              </a:defRPr>
            </a:lvl3pPr>
            <a:lvl4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4pPr>
            <a:lvl5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14400"/>
            <a:r>
              <a:rPr lang="en-US" altLang="ja-JP" b="1" kern="0" dirty="0"/>
              <a:t>Market intervention with exit strategy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0DD3F6-ED88-6D6B-8C0C-D839153A9D64}"/>
              </a:ext>
            </a:extLst>
          </p:cNvPr>
          <p:cNvSpPr txBox="1"/>
          <p:nvPr/>
        </p:nvSpPr>
        <p:spPr>
          <a:xfrm>
            <a:off x="4778828" y="3846214"/>
            <a:ext cx="727165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Policy tools: CfD, grant, regulation, tax benefit, etc.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Exit from support: Support provided for a defined period, with mandatory requirements for continued production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ja-JP" altLang="ja-JP" sz="2200" kern="100" dirty="0">
              <a:solidFill>
                <a:srgbClr val="002060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プレースホルダー 1">
            <a:extLst>
              <a:ext uri="{FF2B5EF4-FFF2-40B4-BE49-F238E27FC236}">
                <a16:creationId xmlns:a16="http://schemas.microsoft.com/office/drawing/2014/main" id="{0CEB7775-9176-A5E1-4DE4-741500AC1DBE}"/>
              </a:ext>
            </a:extLst>
          </p:cNvPr>
          <p:cNvSpPr txBox="1">
            <a:spLocks/>
          </p:cNvSpPr>
          <p:nvPr/>
        </p:nvSpPr>
        <p:spPr>
          <a:xfrm>
            <a:off x="490885" y="2369912"/>
            <a:ext cx="4911148" cy="864000"/>
          </a:xfrm>
          <a:prstGeom prst="rect">
            <a:avLst/>
          </a:prstGeom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715963" indent="-3587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l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2pPr>
            <a:lvl3pPr marL="893763" indent="-2682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Segoe UI" panose="020B0502040204020203" pitchFamily="34" charset="0"/>
              <a:buChar char="-"/>
              <a:defRPr kumimoji="1" sz="200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" panose="020B0502040204020203" pitchFamily="34" charset="0"/>
              </a:defRPr>
            </a:lvl3pPr>
            <a:lvl4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4pPr>
            <a:lvl5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14400"/>
            <a:r>
              <a:rPr lang="en-US" altLang="ja-JP" b="1" kern="0" dirty="0"/>
              <a:t>Draw a pathway for commercialization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A7BCA5-4AD7-1887-5650-79198E16726D}"/>
              </a:ext>
            </a:extLst>
          </p:cNvPr>
          <p:cNvSpPr txBox="1"/>
          <p:nvPr/>
        </p:nvSpPr>
        <p:spPr>
          <a:xfrm>
            <a:off x="4801058" y="2387383"/>
            <a:ext cx="726031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Identification of appropriate policy tools and duration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Clarification of sectors that are better positioned </a:t>
            </a:r>
            <a:r>
              <a:rPr lang="en-US" altLang="ja-JP" sz="2200" kern="1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to manage </a:t>
            </a:r>
            <a:r>
              <a:rPr lang="en-US" altLang="ja-JP" sz="2200" kern="100" dirty="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incremental costs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endParaRPr lang="ja-JP" altLang="ja-JP" sz="2200" kern="100" dirty="0">
              <a:solidFill>
                <a:srgbClr val="002060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プレースホルダー 1">
            <a:extLst>
              <a:ext uri="{FF2B5EF4-FFF2-40B4-BE49-F238E27FC236}">
                <a16:creationId xmlns:a16="http://schemas.microsoft.com/office/drawing/2014/main" id="{14429650-4EB2-12B8-C452-A90C54D59801}"/>
              </a:ext>
            </a:extLst>
          </p:cNvPr>
          <p:cNvSpPr txBox="1">
            <a:spLocks/>
          </p:cNvSpPr>
          <p:nvPr/>
        </p:nvSpPr>
        <p:spPr>
          <a:xfrm>
            <a:off x="501770" y="5635618"/>
            <a:ext cx="4911148" cy="644953"/>
          </a:xfrm>
          <a:prstGeom prst="rect">
            <a:avLst/>
          </a:prstGeom>
        </p:spPr>
        <p:txBody>
          <a:bodyPr/>
          <a:lstStyle>
            <a:lvl1pPr marL="357188" indent="-3571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n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1pPr>
            <a:lvl2pPr marL="715963" indent="-3587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2060"/>
              </a:buClr>
              <a:buSzPct val="80000"/>
              <a:buFont typeface="Wingdings" panose="05000000000000000000" pitchFamily="2" charset="2"/>
              <a:buChar char="l"/>
              <a:defRPr kumimoji="1" sz="2400">
                <a:solidFill>
                  <a:srgbClr val="002060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2pPr>
            <a:lvl3pPr marL="893763" indent="-268288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Segoe UI" panose="020B0502040204020203" pitchFamily="34" charset="0"/>
              <a:buChar char="-"/>
              <a:defRPr kumimoji="1" sz="200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" panose="020B0502040204020203" pitchFamily="34" charset="0"/>
              </a:defRPr>
            </a:lvl3pPr>
            <a:lvl4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4pPr>
            <a:lvl5pPr marL="180975" indent="-180975"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Trebuchet MS" pitchFamily="34" charset="0"/>
              <a:buChar char="•"/>
              <a:defRPr kumimoji="1" sz="2000">
                <a:solidFill>
                  <a:srgbClr val="595959"/>
                </a:solidFill>
                <a:latin typeface="Segoe UI" panose="020B0502040204020203" pitchFamily="34" charset="0"/>
                <a:ea typeface="Meiryo UI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14400"/>
            <a:r>
              <a:rPr lang="en-US" altLang="ja-JP" b="1" kern="0" dirty="0"/>
              <a:t>Demand creation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1626894-0455-117C-D6EE-677AF293B975}"/>
              </a:ext>
            </a:extLst>
          </p:cNvPr>
          <p:cNvSpPr txBox="1"/>
          <p:nvPr/>
        </p:nvSpPr>
        <p:spPr>
          <a:xfrm>
            <a:off x="4801058" y="5660572"/>
            <a:ext cx="726031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en-US" altLang="ja-JP" sz="2200" kern="100" dirty="0">
                <a:solidFill>
                  <a:srgbClr val="002060"/>
                </a:solidFill>
                <a:effectLst/>
                <a:latin typeface="Segoe UI" panose="020B0502040204020203" pitchFamily="34" charset="0"/>
                <a:ea typeface="Meiryo UI" panose="020B0604030504040204" pitchFamily="50" charset="-128"/>
                <a:cs typeface="Times New Roman" panose="02020603050405020304" pitchFamily="18" charset="0"/>
              </a:rPr>
              <a:t>Sharing incremental costs among society</a:t>
            </a:r>
            <a:endParaRPr lang="ja-JP" altLang="ja-JP" sz="2200" kern="100" dirty="0">
              <a:solidFill>
                <a:srgbClr val="002060"/>
              </a:solidFill>
              <a:effectLst/>
              <a:latin typeface="Segoe UI" panose="020B0502040204020203" pitchFamily="34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8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1_標準デザイン">
  <a:themeElements>
    <a:clrScheme name="For colour blindness">
      <a:dk1>
        <a:sysClr val="windowText" lastClr="000000"/>
      </a:dk1>
      <a:lt1>
        <a:sysClr val="window" lastClr="FFFFFF"/>
      </a:lt1>
      <a:dk2>
        <a:srgbClr val="006E82"/>
      </a:dk2>
      <a:lt2>
        <a:srgbClr val="FAE6BE"/>
      </a:lt2>
      <a:accent1>
        <a:srgbClr val="005AC8"/>
      </a:accent1>
      <a:accent2>
        <a:srgbClr val="AA0A3C"/>
      </a:accent2>
      <a:accent3>
        <a:srgbClr val="0AB45A"/>
      </a:accent3>
      <a:accent4>
        <a:srgbClr val="8214A0"/>
      </a:accent4>
      <a:accent5>
        <a:srgbClr val="14D2DC"/>
      </a:accent5>
      <a:accent6>
        <a:srgbClr val="FA7850"/>
      </a:accent6>
      <a:hlink>
        <a:srgbClr val="0000FF"/>
      </a:hlink>
      <a:folHlink>
        <a:srgbClr val="800080"/>
      </a:folHlink>
    </a:clrScheme>
    <a:fontScheme name="メイリオ/Segoe UI">
      <a:majorFont>
        <a:latin typeface="Segoe UI Semibold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ｺﾞｼｯｸE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ｺﾞｼｯｸE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標準デザイン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メイリオ/Segoe UI">
      <a:majorFont>
        <a:latin typeface="Segoe UI Semibold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 w="19050">
          <a:prstDash val="sysDash"/>
          <a:headEnd type="none" w="med" len="med"/>
          <a:tailEnd type="none" w="med" len="med"/>
        </a:ln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HGPｺﾞｼｯｸE" pitchFamily="50" charset="-128"/>
          </a:defRPr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ｺﾞｼｯｸE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ctr">
          <a:defRPr kumimoji="1" sz="1600" b="1" dirty="0" smtClean="0">
            <a:solidFill>
              <a:srgbClr val="002060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8a503d9-5255-4ddc-b5b9-89879df299b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8D6A198F46DD54188C2E2B3398BE3BC" ma:contentTypeVersion="17" ma:contentTypeDescription="新しいドキュメントを作成します。" ma:contentTypeScope="" ma:versionID="15b2bf0545a9bf2430fdf67f9db9c25c">
  <xsd:schema xmlns:xsd="http://www.w3.org/2001/XMLSchema" xmlns:xs="http://www.w3.org/2001/XMLSchema" xmlns:p="http://schemas.microsoft.com/office/2006/metadata/properties" xmlns:ns3="58a503d9-5255-4ddc-b5b9-89879df299b3" xmlns:ns4="d23c681d-6aff-4db9-a513-0f0b3870e873" targetNamespace="http://schemas.microsoft.com/office/2006/metadata/properties" ma:root="true" ma:fieldsID="4a9f0e197a9c1a9fe1e432c9bed3b663" ns3:_="" ns4:_="">
    <xsd:import namespace="58a503d9-5255-4ddc-b5b9-89879df299b3"/>
    <xsd:import namespace="d23c681d-6aff-4db9-a513-0f0b3870e87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503d9-5255-4ddc-b5b9-89879df299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3c681d-6aff-4db9-a513-0f0b3870e87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36C92BE-CC9B-4741-8592-7E731166B916}">
  <ds:schemaRefs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d23c681d-6aff-4db9-a513-0f0b3870e873"/>
    <ds:schemaRef ds:uri="http://purl.org/dc/dcmitype/"/>
    <ds:schemaRef ds:uri="58a503d9-5255-4ddc-b5b9-89879df299b3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96827D6-C94E-4D1F-A28B-FA64B5BD87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29AA45-BB3D-404A-B4AE-0740C0EB80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a503d9-5255-4ddc-b5b9-89879df299b3"/>
    <ds:schemaRef ds:uri="d23c681d-6aff-4db9-a513-0f0b3870e8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14604</TotalTime>
  <Words>296</Words>
  <Application>Microsoft Office PowerPoint</Application>
  <PresentationFormat>ワイド画面</PresentationFormat>
  <Paragraphs>45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6" baseType="lpstr">
      <vt:lpstr>Humnst777 Blk BT</vt:lpstr>
      <vt:lpstr>Humnst777 BT</vt:lpstr>
      <vt:lpstr>Meiryo UI</vt:lpstr>
      <vt:lpstr>源真ゴシックP Normal</vt:lpstr>
      <vt:lpstr>游ゴシック</vt:lpstr>
      <vt:lpstr>Arial</vt:lpstr>
      <vt:lpstr>Segoe UI</vt:lpstr>
      <vt:lpstr>Trebuchet MS</vt:lpstr>
      <vt:lpstr>Wingdings</vt:lpstr>
      <vt:lpstr>1_標準デザイン</vt:lpstr>
      <vt:lpstr>2_標準デザイン</vt:lpstr>
      <vt:lpstr>PowerPoint プレゼンテーション</vt:lpstr>
      <vt:lpstr>Session questions</vt:lpstr>
      <vt:lpstr>Different scenario, different approach</vt:lpstr>
      <vt:lpstr>How far should we go, or how far have we come?</vt:lpstr>
      <vt:lpstr>Actions for IEF members and IAC stakeholders for H2/CCS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Yoshikazu KOBAYASHI (小林　良和)</dc:creator>
  <cp:lastModifiedBy>Yoshikazu KOBAYASHI (小林　良和)</cp:lastModifiedBy>
  <cp:revision>348</cp:revision>
  <cp:lastPrinted>2025-05-26T01:33:40Z</cp:lastPrinted>
  <dcterms:created xsi:type="dcterms:W3CDTF">2020-06-17T04:16:50Z</dcterms:created>
  <dcterms:modified xsi:type="dcterms:W3CDTF">2026-02-02T09:24:14Z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0x01010008D6A198F46DD54188C2E2B3398BE3BC</vt:lpwstr>
  </property>
</Properties>
</file>