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notesMasterIdLst>
    <p:notesMasterId r:id="rId9"/>
  </p:notesMasterIdLst>
  <p:handoutMasterIdLst>
    <p:handoutMasterId r:id="rId10"/>
  </p:handoutMasterIdLst>
  <p:sldIdLst>
    <p:sldId id="2147472410" r:id="rId5"/>
    <p:sldId id="2147472372" r:id="rId6"/>
    <p:sldId id="2147472437" r:id="rId7"/>
    <p:sldId id="2147472345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2183" userDrawn="1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3BEDB3-518C-D00C-810D-763A55EC9822}" name="齊藤 優希" initials="齊優" userId="S::saito-yuki@jogmec.go.jp::c96db100-de22-4698-a2eb-29c47a3fac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3102"/>
    <a:srgbClr val="48679A"/>
    <a:srgbClr val="00165E"/>
    <a:srgbClr val="5DA189"/>
    <a:srgbClr val="FFFEAB"/>
    <a:srgbClr val="FFFFFF"/>
    <a:srgbClr val="E9EDF1"/>
    <a:srgbClr val="E8E8E8"/>
    <a:srgbClr val="005272"/>
    <a:srgbClr val="8B97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1FA921-1E04-2EF0-7B0E-C5EB2C12323B}" v="4" dt="2025-04-29T04:00:36.122"/>
    <p1510:client id="{B15A787B-652C-4C56-A6F8-9ED37BF297C0}" v="1125" dt="2025-04-29T09:35:50.510"/>
    <p1510:client id="{BB1C6897-224C-418D-BA61-AEA4E10837CA}" v="407" dt="2025-04-29T19:31:29.1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83636" autoAdjust="0"/>
  </p:normalViewPr>
  <p:slideViewPr>
    <p:cSldViewPr snapToGrid="0">
      <p:cViewPr varScale="1">
        <p:scale>
          <a:sx n="91" d="100"/>
          <a:sy n="91" d="100"/>
        </p:scale>
        <p:origin x="588" y="7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89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B5F7E2E-0841-31D5-CEDC-5B3D7A1889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924DD57-2C61-3923-9814-6A8A00729EF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1E74D-AE41-48F7-BF84-350DCA374992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7F05BA1-2172-5C31-36BA-3AA14B94CB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D90675-A16B-D48B-C2F3-A02EC50E908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5859D-D722-4425-AE67-7F59A7449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09409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3F92E-AAF8-473E-840B-FC5F71F46E79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6B8A9-8901-40B7-8390-3C7BE7D957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00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16B8A9-8901-40B7-8390-3C7BE7D9570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131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>
          <a:extLst>
            <a:ext uri="{FF2B5EF4-FFF2-40B4-BE49-F238E27FC236}">
              <a16:creationId xmlns:a16="http://schemas.microsoft.com/office/drawing/2014/main" id="{0FC21E08-9C9F-1BB8-5A5A-BA848762C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:notes">
            <a:extLst>
              <a:ext uri="{FF2B5EF4-FFF2-40B4-BE49-F238E27FC236}">
                <a16:creationId xmlns:a16="http://schemas.microsoft.com/office/drawing/2014/main" id="{8F9B71CA-252E-56B4-8A10-2E3249E0EE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4" name="Google Shape;54;p3:notes">
            <a:extLst>
              <a:ext uri="{FF2B5EF4-FFF2-40B4-BE49-F238E27FC236}">
                <a16:creationId xmlns:a16="http://schemas.microsoft.com/office/drawing/2014/main" id="{BDF6B333-4DDE-BE22-0AE7-0756353578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en-US" altLang="ja-JP" dirty="0">
                <a:sym typeface="Meiryo"/>
              </a:rPr>
              <a:t>JOGMEC</a:t>
            </a:r>
            <a:r>
              <a:rPr lang="ja-JP" altLang="en-US" dirty="0">
                <a:sym typeface="Meiryo"/>
              </a:rPr>
              <a:t>機能の説明　テンプレート資料</a:t>
            </a:r>
            <a:endParaRPr lang="en-US" altLang="ja-JP" dirty="0">
              <a:sym typeface="Meiryo"/>
            </a:endParaRPr>
          </a:p>
        </p:txBody>
      </p:sp>
      <p:sp>
        <p:nvSpPr>
          <p:cNvPr id="55" name="Google Shape;55;p3:notes">
            <a:extLst>
              <a:ext uri="{FF2B5EF4-FFF2-40B4-BE49-F238E27FC236}">
                <a16:creationId xmlns:a16="http://schemas.microsoft.com/office/drawing/2014/main" id="{0E22D69D-558D-BBFE-4AC1-0BFC005BA64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54939" y="9440646"/>
            <a:ext cx="2949099" cy="498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1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游ゴシック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游ゴシック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896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16B8A9-8901-40B7-8390-3C7BE7D9570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457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16B8A9-8901-40B7-8390-3C7BE7D9570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386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ADAE15-C20B-112D-92B5-D60B59B3E2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71750"/>
            <a:ext cx="9144000" cy="1419225"/>
          </a:xfrm>
        </p:spPr>
        <p:txBody>
          <a:bodyPr anchor="b">
            <a:normAutofit/>
          </a:bodyPr>
          <a:lstStyle>
            <a:lvl1pPr>
              <a:defRPr lang="ja-JP" altLang="en-US" sz="3200">
                <a:solidFill>
                  <a:srgbClr val="001E82"/>
                </a:solidFill>
                <a:ea typeface="游ゴシック Medium" panose="020B0500000000000000" pitchFamily="50" charset="-128"/>
              </a:defRPr>
            </a:lvl1pPr>
          </a:lstStyle>
          <a:p>
            <a:pPr marL="0" lvl="0">
              <a:lnSpc>
                <a:spcPct val="110000"/>
              </a:lnSpc>
            </a:pPr>
            <a:r>
              <a:rPr kumimoji="1" lang="en-US" altLang="ja-JP"/>
              <a:t>Title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5374BF4-8E24-144D-B464-BC1BF3B2C0C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210367"/>
            <a:ext cx="9142800" cy="294958"/>
          </a:xfrm>
        </p:spPr>
        <p:txBody>
          <a:bodyPr>
            <a:normAutofit/>
          </a:bodyPr>
          <a:lstStyle>
            <a:lvl1pPr marL="0" indent="0" algn="l">
              <a:buNone/>
              <a:defRPr sz="1200" b="1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 dirty="0"/>
              <a:t>TEXT</a:t>
            </a:r>
            <a:endParaRPr kumimoji="1" lang="ja-JP" altLang="en-US" dirty="0"/>
          </a:p>
        </p:txBody>
      </p:sp>
      <p:pic>
        <p:nvPicPr>
          <p:cNvPr id="13" name="グラフィックス 12">
            <a:extLst>
              <a:ext uri="{FF2B5EF4-FFF2-40B4-BE49-F238E27FC236}">
                <a16:creationId xmlns:a16="http://schemas.microsoft.com/office/drawing/2014/main" id="{00C8D6D9-457A-FBEA-A260-9338BD33E7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19999" y="1683056"/>
            <a:ext cx="1800000" cy="845943"/>
          </a:xfrm>
          <a:prstGeom prst="rect">
            <a:avLst/>
          </a:prstGeom>
        </p:spPr>
      </p:pic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294D1F89-D68D-E44D-0760-C74959781051}"/>
              </a:ext>
            </a:extLst>
          </p:cNvPr>
          <p:cNvCxnSpPr>
            <a:cxnSpLocks/>
          </p:cNvCxnSpPr>
          <p:nvPr userDrawn="1"/>
        </p:nvCxnSpPr>
        <p:spPr>
          <a:xfrm>
            <a:off x="0" y="4091145"/>
            <a:ext cx="10666800" cy="0"/>
          </a:xfrm>
          <a:prstGeom prst="line">
            <a:avLst/>
          </a:prstGeom>
          <a:ln w="12700">
            <a:solidFill>
              <a:srgbClr val="001E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E8295BB-E927-2B3F-97BC-148429ABF60B}"/>
              </a:ext>
            </a:extLst>
          </p:cNvPr>
          <p:cNvSpPr/>
          <p:nvPr userDrawn="1"/>
        </p:nvSpPr>
        <p:spPr>
          <a:xfrm>
            <a:off x="0" y="0"/>
            <a:ext cx="1080000" cy="6858000"/>
          </a:xfrm>
          <a:prstGeom prst="rect">
            <a:avLst/>
          </a:prstGeom>
          <a:solidFill>
            <a:srgbClr val="0050B4"/>
          </a:solidFill>
          <a:ln>
            <a:noFill/>
          </a:ln>
          <a:effectLst>
            <a:innerShdw blurRad="635000" dir="18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outerShdw blurRad="50800" dist="50800" dir="5400000" sx="98000" sy="98000" algn="ctr" rotWithShape="0">
                  <a:srgbClr val="000000">
                    <a:alpha val="96000"/>
                  </a:srgbClr>
                </a:outerShdw>
              </a:effectLst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7BA2A0B-A220-E7EF-CB8B-0F6C9A3E014D}"/>
              </a:ext>
            </a:extLst>
          </p:cNvPr>
          <p:cNvSpPr/>
          <p:nvPr userDrawn="1"/>
        </p:nvSpPr>
        <p:spPr>
          <a:xfrm>
            <a:off x="0" y="0"/>
            <a:ext cx="720000" cy="6858000"/>
          </a:xfrm>
          <a:prstGeom prst="rect">
            <a:avLst/>
          </a:prstGeom>
          <a:solidFill>
            <a:srgbClr val="003296"/>
          </a:solidFill>
          <a:ln>
            <a:noFill/>
          </a:ln>
          <a:effectLst>
            <a:innerShdw blurRad="635000" dir="18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outerShdw blurRad="50800" dist="50800" dir="5400000" sx="98000" sy="98000" algn="ctr" rotWithShape="0">
                  <a:srgbClr val="000000">
                    <a:alpha val="96000"/>
                  </a:srgbClr>
                </a:outerShdw>
              </a:effectLst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78640EC-EA16-03EF-FCD3-3C32D7FC2B10}"/>
              </a:ext>
            </a:extLst>
          </p:cNvPr>
          <p:cNvSpPr/>
          <p:nvPr userDrawn="1"/>
        </p:nvSpPr>
        <p:spPr>
          <a:xfrm>
            <a:off x="0" y="0"/>
            <a:ext cx="360000" cy="6858000"/>
          </a:xfrm>
          <a:prstGeom prst="rect">
            <a:avLst/>
          </a:prstGeom>
          <a:solidFill>
            <a:srgbClr val="001E82"/>
          </a:solidFill>
          <a:ln>
            <a:noFill/>
          </a:ln>
          <a:effectLst>
            <a:innerShdw blurRad="6350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8" name="縦書きテキスト プレースホルダー 27">
            <a:extLst>
              <a:ext uri="{FF2B5EF4-FFF2-40B4-BE49-F238E27FC236}">
                <a16:creationId xmlns:a16="http://schemas.microsoft.com/office/drawing/2014/main" id="{43EFDA00-01DA-2E51-ADB4-BB84FB07FF7A}"/>
              </a:ext>
            </a:extLst>
          </p:cNvPr>
          <p:cNvSpPr>
            <a:spLocks noGrp="1"/>
          </p:cNvSpPr>
          <p:nvPr>
            <p:ph type="body" orient="vert" sz="quarter" idx="13" hasCustomPrompt="1"/>
          </p:nvPr>
        </p:nvSpPr>
        <p:spPr>
          <a:xfrm>
            <a:off x="1524000" y="4608736"/>
            <a:ext cx="9142413" cy="288619"/>
          </a:xfrm>
        </p:spPr>
        <p:txBody>
          <a:bodyPr vert="horz">
            <a:normAutofit/>
          </a:bodyPr>
          <a:lstStyle>
            <a:lvl1pPr marL="0" indent="0">
              <a:buNone/>
              <a:defRPr sz="12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en-US" altLang="ja-JP"/>
              <a:t>DATE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63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ndex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11F1A53C-C915-1301-2440-309AD07B3C1D}"/>
              </a:ext>
            </a:extLst>
          </p:cNvPr>
          <p:cNvSpPr/>
          <p:nvPr userDrawn="1"/>
        </p:nvSpPr>
        <p:spPr>
          <a:xfrm>
            <a:off x="0" y="0"/>
            <a:ext cx="3600000" cy="6858000"/>
          </a:xfrm>
          <a:custGeom>
            <a:avLst/>
            <a:gdLst>
              <a:gd name="connsiteX0" fmla="*/ 0 w 3600000"/>
              <a:gd name="connsiteY0" fmla="*/ 0 h 6858000"/>
              <a:gd name="connsiteX1" fmla="*/ 900000 w 3600000"/>
              <a:gd name="connsiteY1" fmla="*/ 0 h 6858000"/>
              <a:gd name="connsiteX2" fmla="*/ 1080000 w 3600000"/>
              <a:gd name="connsiteY2" fmla="*/ 0 h 6858000"/>
              <a:gd name="connsiteX3" fmla="*/ 3600000 w 3600000"/>
              <a:gd name="connsiteY3" fmla="*/ 0 h 6858000"/>
              <a:gd name="connsiteX4" fmla="*/ 2700000 w 3600000"/>
              <a:gd name="connsiteY4" fmla="*/ 6858000 h 6858000"/>
              <a:gd name="connsiteX5" fmla="*/ 1080000 w 3600000"/>
              <a:gd name="connsiteY5" fmla="*/ 6858000 h 6858000"/>
              <a:gd name="connsiteX6" fmla="*/ 0 w 3600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0000" h="6858000">
                <a:moveTo>
                  <a:pt x="0" y="0"/>
                </a:moveTo>
                <a:lnTo>
                  <a:pt x="900000" y="0"/>
                </a:lnTo>
                <a:lnTo>
                  <a:pt x="1080000" y="0"/>
                </a:lnTo>
                <a:lnTo>
                  <a:pt x="3600000" y="0"/>
                </a:lnTo>
                <a:lnTo>
                  <a:pt x="2700000" y="6858000"/>
                </a:lnTo>
                <a:lnTo>
                  <a:pt x="1080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50B4"/>
          </a:solidFill>
          <a:ln>
            <a:noFill/>
          </a:ln>
          <a:effectLst>
            <a:innerShdw blurRad="635000" dir="18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>
              <a:effectLst>
                <a:outerShdw blurRad="50800" dist="50800" dir="5400000" sx="98000" sy="98000" algn="ctr" rotWithShape="0">
                  <a:srgbClr val="000000">
                    <a:alpha val="96000"/>
                  </a:srgbClr>
                </a:outerShdw>
              </a:effectLst>
            </a:endParaRPr>
          </a:p>
        </p:txBody>
      </p:sp>
      <p:sp>
        <p:nvSpPr>
          <p:cNvPr id="7" name="フリーフォーム: 図形 6">
            <a:extLst>
              <a:ext uri="{FF2B5EF4-FFF2-40B4-BE49-F238E27FC236}">
                <a16:creationId xmlns:a16="http://schemas.microsoft.com/office/drawing/2014/main" id="{738473E1-8395-44E5-5DD6-9335937B6CE9}"/>
              </a:ext>
            </a:extLst>
          </p:cNvPr>
          <p:cNvSpPr/>
          <p:nvPr userDrawn="1"/>
        </p:nvSpPr>
        <p:spPr>
          <a:xfrm>
            <a:off x="0" y="0"/>
            <a:ext cx="3240000" cy="6858000"/>
          </a:xfrm>
          <a:custGeom>
            <a:avLst/>
            <a:gdLst>
              <a:gd name="connsiteX0" fmla="*/ 360000 w 3600000"/>
              <a:gd name="connsiteY0" fmla="*/ 0 h 6858000"/>
              <a:gd name="connsiteX1" fmla="*/ 900000 w 3600000"/>
              <a:gd name="connsiteY1" fmla="*/ 0 h 6858000"/>
              <a:gd name="connsiteX2" fmla="*/ 1080000 w 3600000"/>
              <a:gd name="connsiteY2" fmla="*/ 0 h 6858000"/>
              <a:gd name="connsiteX3" fmla="*/ 3600000 w 3600000"/>
              <a:gd name="connsiteY3" fmla="*/ 0 h 6858000"/>
              <a:gd name="connsiteX4" fmla="*/ 2700000 w 3600000"/>
              <a:gd name="connsiteY4" fmla="*/ 6858000 h 6858000"/>
              <a:gd name="connsiteX5" fmla="*/ 1080000 w 3600000"/>
              <a:gd name="connsiteY5" fmla="*/ 6858000 h 6858000"/>
              <a:gd name="connsiteX6" fmla="*/ 360000 w 3600000"/>
              <a:gd name="connsiteY6" fmla="*/ 6858000 h 6858000"/>
              <a:gd name="connsiteX7" fmla="*/ 0 w 3600000"/>
              <a:gd name="connsiteY7" fmla="*/ 6858000 h 6858000"/>
              <a:gd name="connsiteX8" fmla="*/ 360000 w 3600000"/>
              <a:gd name="connsiteY8" fmla="*/ 4114800 h 6858000"/>
              <a:gd name="connsiteX0" fmla="*/ 0 w 3240000"/>
              <a:gd name="connsiteY0" fmla="*/ 0 h 6858000"/>
              <a:gd name="connsiteX1" fmla="*/ 540000 w 3240000"/>
              <a:gd name="connsiteY1" fmla="*/ 0 h 6858000"/>
              <a:gd name="connsiteX2" fmla="*/ 720000 w 3240000"/>
              <a:gd name="connsiteY2" fmla="*/ 0 h 6858000"/>
              <a:gd name="connsiteX3" fmla="*/ 3240000 w 3240000"/>
              <a:gd name="connsiteY3" fmla="*/ 0 h 6858000"/>
              <a:gd name="connsiteX4" fmla="*/ 2340000 w 3240000"/>
              <a:gd name="connsiteY4" fmla="*/ 6858000 h 6858000"/>
              <a:gd name="connsiteX5" fmla="*/ 720000 w 3240000"/>
              <a:gd name="connsiteY5" fmla="*/ 6858000 h 6858000"/>
              <a:gd name="connsiteX6" fmla="*/ 0 w 3240000"/>
              <a:gd name="connsiteY6" fmla="*/ 6858000 h 6858000"/>
              <a:gd name="connsiteX7" fmla="*/ 0 w 3240000"/>
              <a:gd name="connsiteY7" fmla="*/ 4114800 h 6858000"/>
              <a:gd name="connsiteX8" fmla="*/ 0 w 3240000"/>
              <a:gd name="connsiteY8" fmla="*/ 0 h 6858000"/>
              <a:gd name="connsiteX0" fmla="*/ 0 w 3240000"/>
              <a:gd name="connsiteY0" fmla="*/ 0 h 6858000"/>
              <a:gd name="connsiteX1" fmla="*/ 540000 w 3240000"/>
              <a:gd name="connsiteY1" fmla="*/ 0 h 6858000"/>
              <a:gd name="connsiteX2" fmla="*/ 720000 w 3240000"/>
              <a:gd name="connsiteY2" fmla="*/ 0 h 6858000"/>
              <a:gd name="connsiteX3" fmla="*/ 3240000 w 3240000"/>
              <a:gd name="connsiteY3" fmla="*/ 0 h 6858000"/>
              <a:gd name="connsiteX4" fmla="*/ 2340000 w 3240000"/>
              <a:gd name="connsiteY4" fmla="*/ 6858000 h 6858000"/>
              <a:gd name="connsiteX5" fmla="*/ 720000 w 3240000"/>
              <a:gd name="connsiteY5" fmla="*/ 6858000 h 6858000"/>
              <a:gd name="connsiteX6" fmla="*/ 0 w 3240000"/>
              <a:gd name="connsiteY6" fmla="*/ 6858000 h 6858000"/>
              <a:gd name="connsiteX7" fmla="*/ 0 w 3240000"/>
              <a:gd name="connsiteY7" fmla="*/ 0 h 6858000"/>
              <a:gd name="connsiteX0" fmla="*/ 0 w 3240000"/>
              <a:gd name="connsiteY0" fmla="*/ 0 h 6858000"/>
              <a:gd name="connsiteX1" fmla="*/ 540000 w 3240000"/>
              <a:gd name="connsiteY1" fmla="*/ 0 h 6858000"/>
              <a:gd name="connsiteX2" fmla="*/ 720000 w 3240000"/>
              <a:gd name="connsiteY2" fmla="*/ 0 h 6858000"/>
              <a:gd name="connsiteX3" fmla="*/ 3240000 w 3240000"/>
              <a:gd name="connsiteY3" fmla="*/ 0 h 6858000"/>
              <a:gd name="connsiteX4" fmla="*/ 2340000 w 3240000"/>
              <a:gd name="connsiteY4" fmla="*/ 6858000 h 6858000"/>
              <a:gd name="connsiteX5" fmla="*/ 0 w 3240000"/>
              <a:gd name="connsiteY5" fmla="*/ 6858000 h 6858000"/>
              <a:gd name="connsiteX6" fmla="*/ 0 w 32400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40000" h="6858000">
                <a:moveTo>
                  <a:pt x="0" y="0"/>
                </a:moveTo>
                <a:lnTo>
                  <a:pt x="540000" y="0"/>
                </a:lnTo>
                <a:lnTo>
                  <a:pt x="720000" y="0"/>
                </a:lnTo>
                <a:lnTo>
                  <a:pt x="3240000" y="0"/>
                </a:lnTo>
                <a:lnTo>
                  <a:pt x="2340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003296"/>
          </a:solidFill>
          <a:ln>
            <a:noFill/>
          </a:ln>
          <a:effectLst>
            <a:innerShdw blurRad="635000" dir="18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ja-JP" altLang="en-US">
              <a:effectLst>
                <a:outerShdw blurRad="50800" dist="50800" dir="5400000" sx="98000" sy="98000" algn="ctr" rotWithShape="0">
                  <a:srgbClr val="000000">
                    <a:alpha val="96000"/>
                  </a:srgbClr>
                </a:outerShdw>
              </a:effectLst>
            </a:endParaRPr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2E692CA0-BB41-A3B0-7F9E-1B4685617462}"/>
              </a:ext>
            </a:extLst>
          </p:cNvPr>
          <p:cNvSpPr/>
          <p:nvPr userDrawn="1"/>
        </p:nvSpPr>
        <p:spPr>
          <a:xfrm>
            <a:off x="-1" y="0"/>
            <a:ext cx="2880000" cy="6858000"/>
          </a:xfrm>
          <a:custGeom>
            <a:avLst/>
            <a:gdLst>
              <a:gd name="connsiteX0" fmla="*/ 0 w 2880000"/>
              <a:gd name="connsiteY0" fmla="*/ 0 h 6858000"/>
              <a:gd name="connsiteX1" fmla="*/ 180000 w 2880000"/>
              <a:gd name="connsiteY1" fmla="*/ 0 h 6858000"/>
              <a:gd name="connsiteX2" fmla="*/ 360000 w 2880000"/>
              <a:gd name="connsiteY2" fmla="*/ 0 h 6858000"/>
              <a:gd name="connsiteX3" fmla="*/ 2880000 w 2880000"/>
              <a:gd name="connsiteY3" fmla="*/ 0 h 6858000"/>
              <a:gd name="connsiteX4" fmla="*/ 1980000 w 2880000"/>
              <a:gd name="connsiteY4" fmla="*/ 6858000 h 6858000"/>
              <a:gd name="connsiteX5" fmla="*/ 360000 w 2880000"/>
              <a:gd name="connsiteY5" fmla="*/ 6858000 h 6858000"/>
              <a:gd name="connsiteX6" fmla="*/ 0 w 2880000"/>
              <a:gd name="connsiteY6" fmla="*/ 6858000 h 6858000"/>
              <a:gd name="connsiteX7" fmla="*/ 0 w 2880000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0000" h="6858000">
                <a:moveTo>
                  <a:pt x="0" y="0"/>
                </a:moveTo>
                <a:lnTo>
                  <a:pt x="180000" y="0"/>
                </a:lnTo>
                <a:lnTo>
                  <a:pt x="360000" y="0"/>
                </a:lnTo>
                <a:lnTo>
                  <a:pt x="2880000" y="0"/>
                </a:lnTo>
                <a:lnTo>
                  <a:pt x="1980000" y="6858000"/>
                </a:lnTo>
                <a:lnTo>
                  <a:pt x="360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001E82"/>
          </a:solidFill>
          <a:ln>
            <a:noFill/>
          </a:ln>
          <a:effectLst>
            <a:innerShdw blurRad="6350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ja-JP" altLang="en-US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D2C8446-52DC-B6E9-8732-19B948355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462" y="6498147"/>
            <a:ext cx="5334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fld id="{F84F28C9-9157-43FE-88E0-9FDA607F52A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2F477F8-846C-99E8-E003-AF23080BB8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1089025"/>
            <a:ext cx="2628900" cy="1325563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/>
              <a:t>title</a:t>
            </a:r>
            <a:endParaRPr kumimoji="1" lang="ja-JP" altLang="en-US"/>
          </a:p>
        </p:txBody>
      </p:sp>
      <p:pic>
        <p:nvPicPr>
          <p:cNvPr id="10" name="グラフィックス 9">
            <a:extLst>
              <a:ext uri="{FF2B5EF4-FFF2-40B4-BE49-F238E27FC236}">
                <a16:creationId xmlns:a16="http://schemas.microsoft.com/office/drawing/2014/main" id="{A8435C92-9463-34E8-491A-3FAC57D044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33200" y="360000"/>
            <a:ext cx="1800000" cy="845943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6ACA69D-9245-D771-FEEF-F51A2E118AB6}"/>
              </a:ext>
            </a:extLst>
          </p:cNvPr>
          <p:cNvSpPr txBox="1"/>
          <p:nvPr userDrawn="1"/>
        </p:nvSpPr>
        <p:spPr>
          <a:xfrm>
            <a:off x="7003647" y="6498000"/>
            <a:ext cx="3845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solidFill>
                  <a:schemeClr val="bg1">
                    <a:lumMod val="50000"/>
                  </a:schemeClr>
                </a:solidFill>
              </a:rPr>
              <a:t>Japan Organization for Metals and Energy Security</a:t>
            </a:r>
            <a:endParaRPr kumimoji="1" lang="ja-JP" altLang="en-US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492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のみ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C3BCF6E9-8BB7-AB47-53CA-48780FEEAA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33200" y="360000"/>
            <a:ext cx="1800000" cy="845943"/>
          </a:xfrm>
          <a:prstGeom prst="rect">
            <a:avLst/>
          </a:prstGeom>
        </p:spPr>
      </p:pic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3DAB16E-C8C9-38E8-0294-03C0ADAB5348}"/>
              </a:ext>
            </a:extLst>
          </p:cNvPr>
          <p:cNvGrpSpPr/>
          <p:nvPr userDrawn="1"/>
        </p:nvGrpSpPr>
        <p:grpSpPr>
          <a:xfrm>
            <a:off x="1056000" y="2529000"/>
            <a:ext cx="10080000" cy="1800000"/>
            <a:chOff x="529" y="0"/>
            <a:chExt cx="9000000" cy="6858000"/>
          </a:xfrm>
        </p:grpSpPr>
        <p:sp>
          <p:nvSpPr>
            <p:cNvPr id="10" name="平行四辺形 9">
              <a:extLst>
                <a:ext uri="{FF2B5EF4-FFF2-40B4-BE49-F238E27FC236}">
                  <a16:creationId xmlns:a16="http://schemas.microsoft.com/office/drawing/2014/main" id="{EF1534CC-8EC8-45F1-9B68-D055F9A046BC}"/>
                </a:ext>
              </a:extLst>
            </p:cNvPr>
            <p:cNvSpPr/>
            <p:nvPr/>
          </p:nvSpPr>
          <p:spPr>
            <a:xfrm>
              <a:off x="529" y="0"/>
              <a:ext cx="9000000" cy="6858000"/>
            </a:xfrm>
            <a:prstGeom prst="parallelogram">
              <a:avLst/>
            </a:prstGeom>
            <a:solidFill>
              <a:srgbClr val="0050B4"/>
            </a:solidFill>
            <a:ln>
              <a:noFill/>
            </a:ln>
            <a:effectLst>
              <a:innerShdw blurRad="635000" dir="180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ja-JP" altLang="en-US">
                <a:effectLst>
                  <a:outerShdw blurRad="50800" dist="50800" dir="5400000" sx="98000" sy="98000" algn="ctr" rotWithShape="0">
                    <a:srgbClr val="000000">
                      <a:alpha val="96000"/>
                    </a:srgbClr>
                  </a:outerShdw>
                </a:effectLst>
              </a:endParaRPr>
            </a:p>
          </p:txBody>
        </p:sp>
        <p:sp>
          <p:nvSpPr>
            <p:cNvPr id="11" name="平行四辺形 10">
              <a:extLst>
                <a:ext uri="{FF2B5EF4-FFF2-40B4-BE49-F238E27FC236}">
                  <a16:creationId xmlns:a16="http://schemas.microsoft.com/office/drawing/2014/main" id="{4B631DCC-D4A6-6CE9-A726-259C5119C45B}"/>
                </a:ext>
              </a:extLst>
            </p:cNvPr>
            <p:cNvSpPr/>
            <p:nvPr/>
          </p:nvSpPr>
          <p:spPr>
            <a:xfrm>
              <a:off x="360000" y="0"/>
              <a:ext cx="8280000" cy="6858000"/>
            </a:xfrm>
            <a:prstGeom prst="parallelogram">
              <a:avLst/>
            </a:prstGeom>
            <a:solidFill>
              <a:srgbClr val="003296"/>
            </a:solidFill>
            <a:ln>
              <a:noFill/>
            </a:ln>
            <a:effectLst>
              <a:innerShdw blurRad="635000" dir="180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ja-JP" altLang="en-US">
                <a:effectLst>
                  <a:outerShdw blurRad="50800" dist="50800" dir="5400000" sx="98000" sy="98000" algn="ctr" rotWithShape="0">
                    <a:srgbClr val="000000">
                      <a:alpha val="96000"/>
                    </a:srgbClr>
                  </a:outerShdw>
                </a:effectLst>
              </a:endParaRPr>
            </a:p>
          </p:txBody>
        </p:sp>
        <p:sp>
          <p:nvSpPr>
            <p:cNvPr id="12" name="平行四辺形 11">
              <a:extLst>
                <a:ext uri="{FF2B5EF4-FFF2-40B4-BE49-F238E27FC236}">
                  <a16:creationId xmlns:a16="http://schemas.microsoft.com/office/drawing/2014/main" id="{80F1E922-E0F6-DD8A-838B-F24DAB957519}"/>
                </a:ext>
              </a:extLst>
            </p:cNvPr>
            <p:cNvSpPr/>
            <p:nvPr/>
          </p:nvSpPr>
          <p:spPr>
            <a:xfrm>
              <a:off x="720000" y="0"/>
              <a:ext cx="7560000" cy="6858000"/>
            </a:xfrm>
            <a:prstGeom prst="parallelogram">
              <a:avLst/>
            </a:prstGeom>
            <a:solidFill>
              <a:srgbClr val="001E82"/>
            </a:solidFill>
            <a:ln>
              <a:noFill/>
            </a:ln>
            <a:effectLst>
              <a:innerShdw blurRad="6350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ja-JP" altLang="en-US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F2F477F8-846C-99E8-E003-AF23080BB8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38425" y="2728040"/>
            <a:ext cx="6915150" cy="700960"/>
          </a:xfrm>
        </p:spPr>
        <p:txBody>
          <a:bodyPr>
            <a:norm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/>
              <a:t>TITLE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C8DA392-3B83-279C-39CA-8251B15C7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462" y="6498147"/>
            <a:ext cx="5334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j-lt"/>
              </a:defRPr>
            </a:lvl1pPr>
          </a:lstStyle>
          <a:p>
            <a:fld id="{F84F28C9-9157-43FE-88E0-9FDA607F52A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18BB9EE-796C-FD4D-0756-852E218DACD8}"/>
              </a:ext>
            </a:extLst>
          </p:cNvPr>
          <p:cNvSpPr txBox="1"/>
          <p:nvPr userDrawn="1"/>
        </p:nvSpPr>
        <p:spPr>
          <a:xfrm>
            <a:off x="7003647" y="6498000"/>
            <a:ext cx="3845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solidFill>
                  <a:schemeClr val="bg1">
                    <a:lumMod val="50000"/>
                  </a:schemeClr>
                </a:solidFill>
              </a:rPr>
              <a:t>Japan Organization for Metals and Energy Security</a:t>
            </a:r>
            <a:endParaRPr kumimoji="1" lang="ja-JP" altLang="en-US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03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F477F8-846C-99E8-E003-AF23080BB8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240480"/>
            <a:ext cx="10212750" cy="693758"/>
          </a:xfrm>
        </p:spPr>
        <p:txBody>
          <a:bodyPr>
            <a:norm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kumimoji="1" lang="en-US" altLang="ja-JP"/>
              <a:t>Title</a:t>
            </a:r>
            <a:endParaRPr kumimoji="1" lang="ja-JP" altLang="en-US"/>
          </a:p>
        </p:txBody>
      </p:sp>
      <p:pic>
        <p:nvPicPr>
          <p:cNvPr id="8" name="グラフィックス 7">
            <a:extLst>
              <a:ext uri="{FF2B5EF4-FFF2-40B4-BE49-F238E27FC236}">
                <a16:creationId xmlns:a16="http://schemas.microsoft.com/office/drawing/2014/main" id="{6EC58CBF-3693-6E9A-5CBE-582E192B96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52000" y="360000"/>
            <a:ext cx="1080000" cy="507563"/>
          </a:xfrm>
          <a:prstGeom prst="rect">
            <a:avLst/>
          </a:prstGeom>
        </p:spPr>
      </p:pic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6C4DC07-2D39-6EF3-F64C-D618F380CCF1}"/>
              </a:ext>
            </a:extLst>
          </p:cNvPr>
          <p:cNvCxnSpPr>
            <a:cxnSpLocks/>
          </p:cNvCxnSpPr>
          <p:nvPr userDrawn="1"/>
        </p:nvCxnSpPr>
        <p:spPr>
          <a:xfrm>
            <a:off x="0" y="944775"/>
            <a:ext cx="12192000" cy="0"/>
          </a:xfrm>
          <a:prstGeom prst="line">
            <a:avLst/>
          </a:prstGeom>
          <a:ln w="12700">
            <a:solidFill>
              <a:srgbClr val="001E8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4">
            <a:extLst>
              <a:ext uri="{FF2B5EF4-FFF2-40B4-BE49-F238E27FC236}">
                <a16:creationId xmlns:a16="http://schemas.microsoft.com/office/drawing/2014/main" id="{9EF0553F-E473-5DEB-59C7-6523EC7E7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462" y="6498147"/>
            <a:ext cx="5334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j-lt"/>
              </a:defRPr>
            </a:lvl1pPr>
          </a:lstStyle>
          <a:p>
            <a:fld id="{F84F28C9-9157-43FE-88E0-9FDA607F52A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AF23D62-C8FA-2F59-F14B-FF2B03255645}"/>
              </a:ext>
            </a:extLst>
          </p:cNvPr>
          <p:cNvSpPr txBox="1"/>
          <p:nvPr userDrawn="1"/>
        </p:nvSpPr>
        <p:spPr>
          <a:xfrm>
            <a:off x="7003647" y="6498000"/>
            <a:ext cx="3845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solidFill>
                  <a:schemeClr val="bg1">
                    <a:lumMod val="50000"/>
                  </a:schemeClr>
                </a:solidFill>
              </a:rPr>
              <a:t>Japan Organization for Metals and Energy Security</a:t>
            </a:r>
            <a:endParaRPr kumimoji="1" lang="ja-JP" altLang="en-US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06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9">
          <p15:clr>
            <a:srgbClr val="FBAE40"/>
          </p15:clr>
        </p15:guide>
        <p15:guide id="2" pos="740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のみ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C3BCF6E9-8BB7-AB47-53CA-48780FEEAA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33200" y="360000"/>
            <a:ext cx="1800000" cy="845943"/>
          </a:xfrm>
          <a:prstGeom prst="rect">
            <a:avLst/>
          </a:prstGeom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C8DA392-3B83-279C-39CA-8251B15C7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462" y="6498147"/>
            <a:ext cx="5334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j-lt"/>
              </a:defRPr>
            </a:lvl1pPr>
          </a:lstStyle>
          <a:p>
            <a:fld id="{F84F28C9-9157-43FE-88E0-9FDA607F52A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112EA86-FC9F-7F0A-5722-AAD3C780776A}"/>
              </a:ext>
            </a:extLst>
          </p:cNvPr>
          <p:cNvSpPr txBox="1"/>
          <p:nvPr userDrawn="1"/>
        </p:nvSpPr>
        <p:spPr>
          <a:xfrm>
            <a:off x="7003647" y="6498000"/>
            <a:ext cx="3845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solidFill>
                  <a:schemeClr val="bg1">
                    <a:lumMod val="50000"/>
                  </a:schemeClr>
                </a:solidFill>
              </a:rPr>
              <a:t>Japan Organization for Metals and Energy Security</a:t>
            </a:r>
            <a:endParaRPr kumimoji="1" lang="ja-JP" altLang="en-US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241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4">
            <a:extLst>
              <a:ext uri="{FF2B5EF4-FFF2-40B4-BE49-F238E27FC236}">
                <a16:creationId xmlns:a16="http://schemas.microsoft.com/office/drawing/2014/main" id="{047F5951-116B-0F2B-F629-AE6A7C0E7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5462" y="6498147"/>
            <a:ext cx="5334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+mj-lt"/>
              </a:defRPr>
            </a:lvl1pPr>
          </a:lstStyle>
          <a:p>
            <a:fld id="{F84F28C9-9157-43FE-88E0-9FDA607F52A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8368BD-8822-16A8-BB9C-2482A0490ACC}"/>
              </a:ext>
            </a:extLst>
          </p:cNvPr>
          <p:cNvSpPr txBox="1"/>
          <p:nvPr userDrawn="1"/>
        </p:nvSpPr>
        <p:spPr>
          <a:xfrm>
            <a:off x="7003647" y="6498000"/>
            <a:ext cx="3845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solidFill>
                  <a:schemeClr val="bg1">
                    <a:lumMod val="50000"/>
                  </a:schemeClr>
                </a:solidFill>
              </a:rPr>
              <a:t>Japan Organization for Metals and Energy Security</a:t>
            </a:r>
            <a:endParaRPr kumimoji="1" lang="ja-JP" altLang="en-US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0065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937F65F-515F-F66A-BD63-E9027A9D0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35C10F-8B62-2D28-DCE5-B5661EE37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dirty="0"/>
              <a:t>text</a:t>
            </a:r>
            <a:endParaRPr kumimoji="1" lang="ja-JP" altLang="en-US" dirty="0"/>
          </a:p>
          <a:p>
            <a:pPr lvl="1"/>
            <a:r>
              <a:rPr kumimoji="1" lang="en-US" altLang="ja-JP" dirty="0"/>
              <a:t>text</a:t>
            </a:r>
            <a:endParaRPr kumimoji="1" lang="ja-JP" altLang="en-US" dirty="0"/>
          </a:p>
          <a:p>
            <a:pPr lvl="2"/>
            <a:r>
              <a:rPr kumimoji="1" lang="en-US" altLang="ja-JP" dirty="0"/>
              <a:t>text</a:t>
            </a:r>
            <a:endParaRPr kumimoji="1" lang="ja-JP" altLang="en-US" dirty="0"/>
          </a:p>
          <a:p>
            <a:pPr lvl="3"/>
            <a:r>
              <a:rPr kumimoji="1" lang="en-US" altLang="ja-JP" dirty="0"/>
              <a:t>text</a:t>
            </a:r>
            <a:endParaRPr kumimoji="1" lang="ja-JP" altLang="en-US" dirty="0"/>
          </a:p>
          <a:p>
            <a:pPr lvl="4"/>
            <a:r>
              <a:rPr kumimoji="1" lang="en-US" altLang="ja-JP" dirty="0"/>
              <a:t>text</a:t>
            </a:r>
            <a:endParaRPr kumimoji="1" lang="ja-JP" altLang="en-US" dirty="0"/>
          </a:p>
        </p:txBody>
      </p:sp>
      <p:sp>
        <p:nvSpPr>
          <p:cNvPr id="7" name="スライド番号プレースホルダー 4">
            <a:extLst>
              <a:ext uri="{FF2B5EF4-FFF2-40B4-BE49-F238E27FC236}">
                <a16:creationId xmlns:a16="http://schemas.microsoft.com/office/drawing/2014/main" id="{D8C792EA-22C9-7023-C8F8-643B3F6B50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9525" y="6394450"/>
            <a:ext cx="533400" cy="365125"/>
          </a:xfrm>
          <a:prstGeom prst="rect">
            <a:avLst/>
          </a:prstGeom>
        </p:spPr>
        <p:txBody>
          <a:bodyPr/>
          <a:lstStyle>
            <a:lvl1pPr algn="ctr"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F84F28C9-9157-43FE-88E0-9FDA607F52A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5AEC685-BA3C-B927-960C-0E34157543C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1569700" y="63500"/>
            <a:ext cx="587375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ja-JP" altLang="en-US" sz="11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【機２】</a:t>
            </a:r>
          </a:p>
        </p:txBody>
      </p:sp>
    </p:spTree>
    <p:extLst>
      <p:ext uri="{BB962C8B-B14F-4D97-AF65-F5344CB8AC3E}">
        <p14:creationId xmlns:p14="http://schemas.microsoft.com/office/powerpoint/2010/main" val="3422204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2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1F3ED5-800A-7DEB-4380-0320A9BB3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71750"/>
            <a:ext cx="10300570" cy="1419225"/>
          </a:xfrm>
        </p:spPr>
        <p:txBody>
          <a:bodyPr/>
          <a:lstStyle/>
          <a:p>
            <a:r>
              <a:rPr lang="en-US" altLang="ja-JP" sz="3200" dirty="0">
                <a:solidFill>
                  <a:schemeClr val="tx2"/>
                </a:solidFill>
                <a:ea typeface="游ゴシック Medium" panose="020B0500000000000000" pitchFamily="50" charset="-128"/>
              </a:rPr>
              <a:t>Public sector commitments to clean energy growth</a:t>
            </a:r>
            <a:r>
              <a:rPr lang="ja-JP" altLang="en-US" dirty="0">
                <a:solidFill>
                  <a:schemeClr val="tx2"/>
                </a:solidFill>
              </a:rPr>
              <a:t> </a:t>
            </a:r>
            <a:r>
              <a:rPr lang="en-US" altLang="ja-JP" dirty="0">
                <a:solidFill>
                  <a:schemeClr val="tx2"/>
                </a:solidFill>
              </a:rPr>
              <a:t>and</a:t>
            </a:r>
            <a:r>
              <a:rPr lang="ja-JP" altLang="en-US" dirty="0">
                <a:solidFill>
                  <a:schemeClr val="tx2"/>
                </a:solidFill>
              </a:rPr>
              <a:t> </a:t>
            </a:r>
            <a:r>
              <a:rPr lang="en-US" altLang="ja-JP" dirty="0">
                <a:solidFill>
                  <a:schemeClr val="tx2"/>
                </a:solidFill>
              </a:rPr>
              <a:t>implementation of technologies: CCS and hydrogen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61D5C91-9DE9-F192-7995-43ADCFB95F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altLang="ja-JP" sz="1600" dirty="0">
                <a:solidFill>
                  <a:schemeClr val="tx1"/>
                </a:solidFill>
              </a:rPr>
              <a:t>Japan Organization for Metals and Energy Security (JOGMEC)</a:t>
            </a:r>
          </a:p>
          <a:p>
            <a:r>
              <a:rPr lang="ja-JP" altLang="en-US" sz="1600" dirty="0"/>
              <a:t> </a:t>
            </a:r>
            <a:r>
              <a:rPr lang="en-US" altLang="ja-JP" sz="1600" dirty="0"/>
              <a:t>Senior Councilor, Chief Technical Officer</a:t>
            </a:r>
          </a:p>
          <a:p>
            <a:r>
              <a:rPr lang="ja-JP" altLang="en-US" sz="1600" dirty="0"/>
              <a:t> </a:t>
            </a:r>
            <a:r>
              <a:rPr lang="en-US" altLang="ja-JP" sz="1600" dirty="0"/>
              <a:t>YAMAMOTO Koji</a:t>
            </a:r>
            <a:r>
              <a:rPr lang="ja-JP" altLang="en-US" sz="1600" dirty="0"/>
              <a:t> </a:t>
            </a:r>
            <a:r>
              <a:rPr lang="en-US" altLang="ja-JP" sz="1600" dirty="0"/>
              <a:t>(Ph. D)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4" name="縦書きテキスト プレースホルダー 3">
            <a:extLst>
              <a:ext uri="{FF2B5EF4-FFF2-40B4-BE49-F238E27FC236}">
                <a16:creationId xmlns:a16="http://schemas.microsoft.com/office/drawing/2014/main" id="{D08D612B-109A-ECB5-4B50-899F47219766}"/>
              </a:ext>
            </a:extLst>
          </p:cNvPr>
          <p:cNvSpPr>
            <a:spLocks noGrp="1"/>
          </p:cNvSpPr>
          <p:nvPr>
            <p:ph type="body" orient="vert" sz="quarter" idx="13"/>
          </p:nvPr>
        </p:nvSpPr>
        <p:spPr>
          <a:xfrm>
            <a:off x="1638300" y="5496869"/>
            <a:ext cx="9142413" cy="831195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Feb</a:t>
            </a:r>
            <a:r>
              <a:rPr lang="en-US" altLang="ja-JP" dirty="0"/>
              <a:t>ruary 3, 2026</a:t>
            </a:r>
          </a:p>
          <a:p>
            <a:r>
              <a:rPr lang="en-US" altLang="ja-JP" dirty="0"/>
              <a:t>Presented at SESSION 2: Full-Spectrum Innovation: Delivering Clean Energy Growth in Diverse Market Settings, Industry Advisory Council Meeting, IEF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1082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>
          <a:extLst>
            <a:ext uri="{FF2B5EF4-FFF2-40B4-BE49-F238E27FC236}">
              <a16:creationId xmlns:a16="http://schemas.microsoft.com/office/drawing/2014/main" id="{EE6C4222-233E-1D9D-B58E-99FDB6705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DB6E2F13-BBF0-C020-F7B0-A1D01A1AE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/>
              <a:t>JOGMEC  - Who We Are, and Japanese Energy Transition Process</a:t>
            </a:r>
          </a:p>
        </p:txBody>
      </p:sp>
      <p:sp>
        <p:nvSpPr>
          <p:cNvPr id="60" name="スライド番号プレースホルダー 59">
            <a:extLst>
              <a:ext uri="{FF2B5EF4-FFF2-40B4-BE49-F238E27FC236}">
                <a16:creationId xmlns:a16="http://schemas.microsoft.com/office/drawing/2014/main" id="{B2DA9F47-22F5-9826-C3A8-10508E48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4F28C9-9157-43FE-88E0-9FDA607F52A5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egoe UI Variable Small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Segoe UI Variable Small"/>
              <a:cs typeface="+mn-cs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B9AE695-1ED5-79A7-F3F9-E7F34E81F7E5}"/>
              </a:ext>
            </a:extLst>
          </p:cNvPr>
          <p:cNvSpPr/>
          <p:nvPr/>
        </p:nvSpPr>
        <p:spPr>
          <a:xfrm>
            <a:off x="442913" y="900623"/>
            <a:ext cx="11389088" cy="6498317"/>
          </a:xfrm>
          <a:prstGeom prst="rect">
            <a:avLst/>
          </a:prstGeom>
        </p:spPr>
        <p:txBody>
          <a:bodyPr wrap="square" lIns="0" tIns="45720" rIns="0" bIns="45720" anchor="t">
            <a:spAutoFit/>
          </a:bodyPr>
          <a:lstStyle/>
          <a:p>
            <a:pPr lvl="0">
              <a:lnSpc>
                <a:spcPct val="110000"/>
              </a:lnSpc>
              <a:buClr>
                <a:prstClr val="black"/>
              </a:buClr>
              <a:defRPr/>
            </a:pPr>
            <a:r>
              <a:rPr lang="en-US" altLang="ja-JP" sz="2000" b="1" dirty="0">
                <a:solidFill>
                  <a:schemeClr val="accent3"/>
                </a:solidFill>
                <a:cs typeface="Times New Roman" panose="02020603050405020304" pitchFamily="18" charset="0"/>
              </a:rPr>
              <a:t>J</a:t>
            </a:r>
            <a:r>
              <a:rPr lang="en-US" altLang="ja-JP" sz="2000" dirty="0">
                <a:cs typeface="Times New Roman" panose="02020603050405020304" pitchFamily="18" charset="0"/>
              </a:rPr>
              <a:t>apan </a:t>
            </a:r>
            <a:r>
              <a:rPr lang="en-US" altLang="ja-JP" sz="2000" b="1" dirty="0">
                <a:solidFill>
                  <a:schemeClr val="accent3"/>
                </a:solidFill>
                <a:cs typeface="Times New Roman" panose="02020603050405020304" pitchFamily="18" charset="0"/>
              </a:rPr>
              <a:t>O</a:t>
            </a:r>
            <a:r>
              <a:rPr lang="en-US" altLang="ja-JP" sz="2000" dirty="0">
                <a:cs typeface="Times New Roman" panose="02020603050405020304" pitchFamily="18" charset="0"/>
              </a:rPr>
              <a:t>r</a:t>
            </a:r>
            <a:r>
              <a:rPr lang="en-US" altLang="ja-JP" sz="2000" b="1" dirty="0">
                <a:solidFill>
                  <a:schemeClr val="accent3"/>
                </a:solidFill>
                <a:cs typeface="Times New Roman" panose="02020603050405020304" pitchFamily="18" charset="0"/>
              </a:rPr>
              <a:t>g</a:t>
            </a:r>
            <a:r>
              <a:rPr lang="en-US" altLang="ja-JP" sz="2000" dirty="0">
                <a:cs typeface="Times New Roman" panose="02020603050405020304" pitchFamily="18" charset="0"/>
              </a:rPr>
              <a:t>anization For </a:t>
            </a:r>
            <a:r>
              <a:rPr lang="en-US" altLang="ja-JP" sz="2000" b="1" dirty="0">
                <a:solidFill>
                  <a:schemeClr val="accent3"/>
                </a:solidFill>
                <a:cs typeface="Times New Roman" panose="02020603050405020304" pitchFamily="18" charset="0"/>
              </a:rPr>
              <a:t>M</a:t>
            </a:r>
            <a:r>
              <a:rPr lang="en-US" altLang="ja-JP" sz="2000" dirty="0">
                <a:cs typeface="Times New Roman" panose="02020603050405020304" pitchFamily="18" charset="0"/>
              </a:rPr>
              <a:t>etals and </a:t>
            </a:r>
            <a:r>
              <a:rPr lang="en-US" altLang="ja-JP" sz="2000" b="1" dirty="0">
                <a:solidFill>
                  <a:schemeClr val="accent3"/>
                </a:solidFill>
                <a:cs typeface="Times New Roman" panose="02020603050405020304" pitchFamily="18" charset="0"/>
              </a:rPr>
              <a:t>E</a:t>
            </a:r>
            <a:r>
              <a:rPr lang="en-US" altLang="ja-JP" sz="2000" dirty="0">
                <a:cs typeface="Times New Roman" panose="02020603050405020304" pitchFamily="18" charset="0"/>
              </a:rPr>
              <a:t>nergy</a:t>
            </a:r>
            <a:r>
              <a:rPr lang="ja-JP" altLang="en-US" sz="2000" dirty="0">
                <a:cs typeface="Times New Roman" panose="02020603050405020304" pitchFamily="18" charset="0"/>
              </a:rPr>
              <a:t> </a:t>
            </a:r>
            <a:r>
              <a:rPr lang="en-US" altLang="ja-JP" sz="2000" dirty="0">
                <a:cs typeface="Times New Roman" panose="02020603050405020304" pitchFamily="18" charset="0"/>
              </a:rPr>
              <a:t>Se</a:t>
            </a:r>
            <a:r>
              <a:rPr lang="en-US" altLang="ja-JP" sz="2000" b="1" dirty="0">
                <a:solidFill>
                  <a:schemeClr val="accent3"/>
                </a:solidFill>
                <a:cs typeface="Times New Roman" panose="02020603050405020304" pitchFamily="18" charset="0"/>
              </a:rPr>
              <a:t>c</a:t>
            </a:r>
            <a:r>
              <a:rPr lang="en-US" altLang="ja-JP" sz="2000" dirty="0">
                <a:cs typeface="Times New Roman" panose="02020603050405020304" pitchFamily="18" charset="0"/>
              </a:rPr>
              <a:t>urity </a:t>
            </a:r>
            <a:r>
              <a:rPr lang="en-US" altLang="ja-JP" sz="2000" spc="100" dirty="0">
                <a:cs typeface="Times New Roman" panose="02020603050405020304" pitchFamily="18" charset="0"/>
              </a:rPr>
              <a:t>(</a:t>
            </a:r>
            <a:r>
              <a:rPr lang="en-US" altLang="ja-JP" sz="2000" b="1" spc="100" dirty="0">
                <a:solidFill>
                  <a:schemeClr val="accent3"/>
                </a:solidFill>
                <a:cs typeface="Times New Roman" panose="02020603050405020304" pitchFamily="18" charset="0"/>
              </a:rPr>
              <a:t>JOGMEC</a:t>
            </a:r>
            <a:r>
              <a:rPr lang="en-US" altLang="ja-JP" sz="2000" spc="100" dirty="0">
                <a:cs typeface="Times New Roman" panose="02020603050405020304" pitchFamily="18" charset="0"/>
              </a:rPr>
              <a:t>) </a:t>
            </a:r>
          </a:p>
          <a:p>
            <a:pPr marL="342900" lvl="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sz="2000" dirty="0">
                <a:cs typeface="Times New Roman" panose="02020603050405020304" pitchFamily="18" charset="0"/>
              </a:rPr>
              <a:t>P</a:t>
            </a:r>
            <a:r>
              <a:rPr lang="en-US" altLang="ja-JP" sz="2000" dirty="0">
                <a:cs typeface="Times New Roman" panose="02020603050405020304" pitchFamily="18" charset="0"/>
                <a:sym typeface="Calibri"/>
              </a:rPr>
              <a:t>olicy executing  </a:t>
            </a:r>
            <a:r>
              <a:rPr lang="en-US" altLang="ja-JP" sz="2000" dirty="0">
                <a:cs typeface="Times New Roman"/>
                <a:sym typeface="Calibri"/>
              </a:rPr>
              <a:t>agency to </a:t>
            </a:r>
            <a:r>
              <a:rPr lang="en-US" altLang="ja-JP" sz="2000" b="1" dirty="0">
                <a:solidFill>
                  <a:schemeClr val="tx2"/>
                </a:solidFill>
                <a:cs typeface="Times New Roman"/>
                <a:sym typeface="Calibri"/>
              </a:rPr>
              <a:t>affordable energy and metal supply to Japan </a:t>
            </a:r>
            <a:r>
              <a:rPr lang="en-US" altLang="ja-JP" sz="2000" dirty="0">
                <a:cs typeface="Times New Roman"/>
                <a:sym typeface="Calibri"/>
              </a:rPr>
              <a:t>through the industry</a:t>
            </a:r>
          </a:p>
          <a:p>
            <a:pPr marL="342900" lvl="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sz="2000" dirty="0">
                <a:cs typeface="Times New Roman"/>
              </a:rPr>
              <a:t>Funding from the </a:t>
            </a:r>
            <a:r>
              <a:rPr lang="en-US" altLang="ja-JP" sz="2000" b="1" dirty="0">
                <a:solidFill>
                  <a:schemeClr val="tx2"/>
                </a:solidFill>
                <a:cs typeface="Times New Roman"/>
              </a:rPr>
              <a:t>Ministry of Economy, Trade and Industry</a:t>
            </a:r>
          </a:p>
          <a:p>
            <a:pPr marL="342900" lvl="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sz="2000" dirty="0">
                <a:cs typeface="Times New Roman"/>
              </a:rPr>
              <a:t>Area to work: Oil and Gas E&amp;P and LNG, Coal and Minerals, Stockpiling of oil, LPG and critical minerals, Geothermal + CCS, ++++  </a:t>
            </a:r>
            <a:r>
              <a:rPr lang="en-US" altLang="ja-JP" sz="2000" b="1" dirty="0">
                <a:solidFill>
                  <a:schemeClr val="tx2"/>
                </a:solidFill>
                <a:cs typeface="Times New Roman"/>
              </a:rPr>
              <a:t>CCS, H2+NH3, Offshore wind (2022)</a:t>
            </a:r>
          </a:p>
          <a:p>
            <a:pPr marL="342900" lvl="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sz="2000" dirty="0">
                <a:cs typeface="Times New Roman"/>
              </a:rPr>
              <a:t>Tools for support: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b="1" dirty="0">
                <a:solidFill>
                  <a:schemeClr val="tx2"/>
                </a:solidFill>
                <a:cs typeface="Times New Roman"/>
              </a:rPr>
              <a:t>Finance</a:t>
            </a:r>
            <a:r>
              <a:rPr lang="en-US" altLang="ja-JP" dirty="0">
                <a:cs typeface="Times New Roman"/>
              </a:rPr>
              <a:t>: equity capital and liability guarantee)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b="1" dirty="0">
                <a:solidFill>
                  <a:schemeClr val="tx2"/>
                </a:solidFill>
                <a:cs typeface="Times New Roman"/>
              </a:rPr>
              <a:t>Technology</a:t>
            </a:r>
            <a:r>
              <a:rPr lang="en-US" altLang="ja-JP" dirty="0">
                <a:cs typeface="Times New Roman"/>
              </a:rPr>
              <a:t>: Geophysical survey, R&amp;D, implementation of technologies to industry (high TRL to overpass the death valley), training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b="1" dirty="0">
                <a:solidFill>
                  <a:schemeClr val="tx2"/>
                </a:solidFill>
                <a:cs typeface="Times New Roman"/>
              </a:rPr>
              <a:t>Intelligence for Policy/Strategy and International Cooperation</a:t>
            </a:r>
            <a:r>
              <a:rPr lang="en-US" altLang="ja-JP" dirty="0">
                <a:cs typeface="Times New Roman"/>
              </a:rPr>
              <a:t>: Information to government and industry, interconnecting people, countries, human resource development</a:t>
            </a:r>
          </a:p>
          <a:p>
            <a:pPr marL="34290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u"/>
              <a:defRPr/>
            </a:pPr>
            <a:r>
              <a:rPr lang="en-US" altLang="ja-JP" sz="2000" b="1" dirty="0">
                <a:solidFill>
                  <a:schemeClr val="tx2"/>
                </a:solidFill>
                <a:cs typeface="Times New Roman"/>
              </a:rPr>
              <a:t>NDC of Japan; 2050 Carbon Neutral</a:t>
            </a:r>
            <a:r>
              <a:rPr lang="en-US" altLang="ja-JP" sz="2000" dirty="0">
                <a:cs typeface="Times New Roman"/>
              </a:rPr>
              <a:t>: Lowering carbon footprint of energy industry: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u"/>
              <a:defRPr/>
            </a:pPr>
            <a:r>
              <a:rPr lang="en-US" altLang="ja-JP" sz="2000" dirty="0">
                <a:cs typeface="Times New Roman"/>
              </a:rPr>
              <a:t>Decarbonization of fossil fuel: CCS and methane management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u"/>
              <a:defRPr/>
            </a:pPr>
            <a:r>
              <a:rPr lang="en-US" altLang="ja-JP" sz="2000" dirty="0">
                <a:cs typeface="Times New Roman"/>
              </a:rPr>
              <a:t>Low carbon fuels: clean (low carbon intensity) H2 and NH3, E-fuels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u"/>
              <a:defRPr/>
            </a:pPr>
            <a:r>
              <a:rPr lang="en-US" altLang="ja-JP" sz="2000" dirty="0">
                <a:cs typeface="Times New Roman"/>
              </a:rPr>
              <a:t>Renewables: supporting private initiative through exploration and subsidy</a:t>
            </a:r>
          </a:p>
          <a:p>
            <a:pPr marL="34290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u"/>
              <a:defRPr/>
            </a:pPr>
            <a:r>
              <a:rPr lang="en-US" altLang="ja-JP" sz="2000" b="1" dirty="0">
                <a:solidFill>
                  <a:schemeClr val="accent1"/>
                </a:solidFill>
                <a:cs typeface="Times New Roman" panose="02020603050405020304" pitchFamily="18" charset="0"/>
              </a:rPr>
              <a:t>Current role of us: Bridge to the mature market era when decarbonization has economic value ( ETS/carbon pricing etc.) through pilot projects </a:t>
            </a:r>
          </a:p>
          <a:p>
            <a:pPr marL="34290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endParaRPr lang="en-US" altLang="ja-JP" sz="2000" b="1" dirty="0">
              <a:cs typeface="Times New Roman"/>
            </a:endParaRPr>
          </a:p>
          <a:p>
            <a:pPr lvl="0">
              <a:lnSpc>
                <a:spcPct val="110000"/>
              </a:lnSpc>
              <a:buClr>
                <a:prstClr val="black"/>
              </a:buClr>
              <a:defRPr/>
            </a:pPr>
            <a:endParaRPr lang="en-US" altLang="ja-JP" sz="20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8322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19578BC6-734E-FBD1-FE92-089670B84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2400" dirty="0"/>
              <a:t>Government Supports to Hydrogen and Ammonia, Roles of us and Beyond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9B3E0-1BF3-28CC-1617-836258A0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28C9-9157-43FE-88E0-9FDA607F52A5}" type="slidenum">
              <a:rPr lang="ja-JP" altLang="en-US" smtClean="0"/>
              <a:pPr/>
              <a:t>3</a:t>
            </a:fld>
            <a:endParaRPr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C835DE1-17B4-6B5F-8984-435BCF6421C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37441" y="3552586"/>
            <a:ext cx="5256360" cy="2945561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93A8B49-5930-0ACE-4563-479A7967832F}"/>
              </a:ext>
            </a:extLst>
          </p:cNvPr>
          <p:cNvSpPr/>
          <p:nvPr/>
        </p:nvSpPr>
        <p:spPr>
          <a:xfrm>
            <a:off x="136028" y="1140052"/>
            <a:ext cx="5959972" cy="6159763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</p:spPr>
        <p:txBody>
          <a:bodyPr wrap="square" lIns="0" tIns="45720" rIns="0" bIns="4572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defRPr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Segoe UI"/>
                <a:ea typeface="+mj-ea"/>
                <a:cs typeface="Times New Roman" panose="02020603050405020304" pitchFamily="18" charset="0"/>
              </a:rPr>
              <a:t>Bridge to the mature market era when decarbonization has economic value ( ETS/carbon pricing etc.)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Wingdings" panose="05000000000000000000" pitchFamily="2" charset="2"/>
              <a:buChar char="p"/>
              <a:defRPr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Segoe UI"/>
                <a:ea typeface="+mj-ea"/>
                <a:cs typeface="Times New Roman" panose="02020603050405020304" pitchFamily="18" charset="0"/>
              </a:rPr>
              <a:t>Generating “first movers”</a:t>
            </a:r>
          </a:p>
          <a:p>
            <a:pPr marL="34290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sz="2000" b="1" dirty="0">
                <a:solidFill>
                  <a:schemeClr val="accent1"/>
                </a:solidFill>
                <a:cs typeface="Times New Roman" panose="02020603050405020304" pitchFamily="18" charset="0"/>
              </a:rPr>
              <a:t>Piloting and verifying ”total value chain,” technologies and systems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UI"/>
              <a:ea typeface="+mj-ea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Start from </a:t>
            </a:r>
            <a:r>
              <a:rPr lang="en-US" altLang="ja-JP" b="1" dirty="0" err="1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CfD</a:t>
            </a: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 (upstream - OPEX) + Infrastructure support (downstream)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20 billion USD from GX fund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4 projects have already been chosen</a:t>
            </a:r>
          </a:p>
          <a:p>
            <a:pPr marL="342900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</a:rPr>
              <a:t>Long-Term Decarbonization Power Source Auction (LTDA) for power sector - CAPEX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Segoe UI"/>
              <a:ea typeface="+mj-ea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sz="2000" b="1" dirty="0">
                <a:solidFill>
                  <a:schemeClr val="accent1"/>
                </a:solidFill>
                <a:cs typeface="Times New Roman" panose="02020603050405020304" pitchFamily="18" charset="0"/>
              </a:rPr>
              <a:t>Creating supportive international business environments</a:t>
            </a:r>
          </a:p>
          <a:p>
            <a:pPr marL="342900" lvl="0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Safety measures, regulations</a:t>
            </a:r>
          </a:p>
          <a:p>
            <a:pPr marL="342900" lvl="0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Clean hydrogen certification criteria</a:t>
            </a:r>
          </a:p>
          <a:p>
            <a:pPr marL="342900" lvl="0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They are made under international collaboration and coordination</a:t>
            </a:r>
          </a:p>
          <a:p>
            <a:pPr marL="34290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endParaRPr lang="en-US" altLang="ja-JP" sz="20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6A2CAC6B-DBB1-D53E-1021-29026BA199C5}"/>
              </a:ext>
            </a:extLst>
          </p:cNvPr>
          <p:cNvGrpSpPr/>
          <p:nvPr/>
        </p:nvGrpSpPr>
        <p:grpSpPr>
          <a:xfrm>
            <a:off x="6209617" y="988025"/>
            <a:ext cx="5739245" cy="2358747"/>
            <a:chOff x="603078" y="2427006"/>
            <a:chExt cx="10812384" cy="2915057"/>
          </a:xfrm>
        </p:grpSpPr>
        <p:sp>
          <p:nvSpPr>
            <p:cNvPr id="30" name="object 13">
              <a:extLst>
                <a:ext uri="{FF2B5EF4-FFF2-40B4-BE49-F238E27FC236}">
                  <a16:creationId xmlns:a16="http://schemas.microsoft.com/office/drawing/2014/main" id="{88B7EFA1-8777-12B3-7E2B-3A61A23F55CE}"/>
                </a:ext>
              </a:extLst>
            </p:cNvPr>
            <p:cNvSpPr/>
            <p:nvPr/>
          </p:nvSpPr>
          <p:spPr>
            <a:xfrm>
              <a:off x="8361015" y="3932978"/>
              <a:ext cx="662177" cy="302526"/>
            </a:xfrm>
            <a:prstGeom prst="rect">
              <a:avLst/>
            </a:prstGeom>
            <a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marL="0" marR="0" lvl="0" indent="0" algn="l" defTabSz="91444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cs typeface="+mn-cs"/>
              </a:endParaRPr>
            </a:p>
          </p:txBody>
        </p:sp>
        <p:sp>
          <p:nvSpPr>
            <p:cNvPr id="31" name="テキスト ボックス 2">
              <a:extLst>
                <a:ext uri="{FF2B5EF4-FFF2-40B4-BE49-F238E27FC236}">
                  <a16:creationId xmlns:a16="http://schemas.microsoft.com/office/drawing/2014/main" id="{55FCE400-FBA7-751F-925C-0AD47A9A36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8344" y="4031891"/>
              <a:ext cx="533331" cy="2829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algn="just" defTabSz="91444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1400" b="1" i="0" u="none" strike="noStrike" kern="1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cs typeface="Times New Roman" panose="02020603050405020304" pitchFamily="18" charset="0"/>
                </a:rPr>
                <a:t>CO</a:t>
              </a:r>
              <a:r>
                <a:rPr kumimoji="1" lang="en-US" sz="1400" b="1" i="0" u="none" strike="noStrike" kern="100" cap="none" spc="0" normalizeH="0" baseline="-500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cs typeface="Times New Roman" panose="02020603050405020304" pitchFamily="18" charset="0"/>
                </a:rPr>
                <a:t>2</a:t>
              </a:r>
              <a:endParaRPr kumimoji="1" lang="ja-JP" altLang="en-US" sz="1400" b="1" i="0" u="none" strike="noStrike" kern="100" cap="none" spc="0" normalizeH="0" baseline="-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cs typeface="Times New Roman" panose="02020603050405020304" pitchFamily="18" charset="0"/>
              </a:endParaRPr>
            </a:p>
          </p:txBody>
        </p:sp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1307B13F-A835-95AF-18A5-762956206DD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03078" y="2427006"/>
              <a:ext cx="10812384" cy="29150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1835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19578BC6-734E-FBD1-FE92-089670B8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240480"/>
            <a:ext cx="10388211" cy="693758"/>
          </a:xfrm>
        </p:spPr>
        <p:txBody>
          <a:bodyPr>
            <a:noAutofit/>
          </a:bodyPr>
          <a:lstStyle/>
          <a:p>
            <a:r>
              <a:rPr lang="en-US" altLang="ja-JP" sz="2400" dirty="0"/>
              <a:t>Government Supports to CCS, Roles of us and Beyond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9B3E0-1BF3-28CC-1617-836258A0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28C9-9157-43FE-88E0-9FDA607F52A5}" type="slidenum">
              <a:rPr lang="ja-JP" altLang="en-US" smtClean="0"/>
              <a:pPr/>
              <a:t>4</a:t>
            </a:fld>
            <a:endParaRPr lang="ja-JP" altLang="en-US"/>
          </a:p>
        </p:txBody>
      </p:sp>
      <p:pic>
        <p:nvPicPr>
          <p:cNvPr id="68" name="図 67">
            <a:extLst>
              <a:ext uri="{FF2B5EF4-FFF2-40B4-BE49-F238E27FC236}">
                <a16:creationId xmlns:a16="http://schemas.microsoft.com/office/drawing/2014/main" id="{4584E81F-7ECC-8178-E912-7CAB5DE1B3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5651" y="3909117"/>
            <a:ext cx="4052433" cy="2560651"/>
          </a:xfrm>
          <a:prstGeom prst="rect">
            <a:avLst/>
          </a:prstGeom>
        </p:spPr>
      </p:pic>
      <p:pic>
        <p:nvPicPr>
          <p:cNvPr id="1026" name="Picture 2" descr="Advanced Efforts for Commercialization of CCS- JOGMEC selects Nine ...">
            <a:extLst>
              <a:ext uri="{FF2B5EF4-FFF2-40B4-BE49-F238E27FC236}">
                <a16:creationId xmlns:a16="http://schemas.microsoft.com/office/drawing/2014/main" id="{C514A69C-DBC2-3FCD-007D-D15D5A368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930" y="982968"/>
            <a:ext cx="3154897" cy="2378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568DF3C4-50B3-4D83-2A0C-468382246A3C}"/>
              </a:ext>
            </a:extLst>
          </p:cNvPr>
          <p:cNvSpPr/>
          <p:nvPr/>
        </p:nvSpPr>
        <p:spPr>
          <a:xfrm>
            <a:off x="136028" y="1140052"/>
            <a:ext cx="6207275" cy="5789983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</p:spPr>
        <p:txBody>
          <a:bodyPr wrap="square" lIns="0" tIns="45720" rIns="0" bIns="45720" anchor="t">
            <a:spAutoFit/>
          </a:bodyPr>
          <a:lstStyle/>
          <a:p>
            <a:pPr lvl="0">
              <a:lnSpc>
                <a:spcPct val="110000"/>
              </a:lnSpc>
              <a:buClr>
                <a:prstClr val="black"/>
              </a:buClr>
              <a:defRPr/>
            </a:pPr>
            <a:r>
              <a:rPr lang="en-US" altLang="ja-JP" sz="2000" b="1" dirty="0">
                <a:solidFill>
                  <a:schemeClr val="accent1"/>
                </a:solidFill>
                <a:cs typeface="Times New Roman" panose="02020603050405020304" pitchFamily="18" charset="0"/>
              </a:rPr>
              <a:t>Bridge to the mature market era when decarbonization has economic value ( ETS/carbon pricing etc.)</a:t>
            </a:r>
          </a:p>
          <a:p>
            <a:pPr marL="342900" lvl="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sz="2000" b="1" dirty="0">
                <a:solidFill>
                  <a:schemeClr val="accent1"/>
                </a:solidFill>
                <a:cs typeface="Times New Roman" panose="02020603050405020304" pitchFamily="18" charset="0"/>
              </a:rPr>
              <a:t>Exploration and small-scale demonstrations</a:t>
            </a:r>
            <a:endParaRPr lang="en-US" altLang="ja-JP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Joint exploration with Vietnam, Thailand etc.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Hydrogen park in Niigata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Joint CO2EOR+CCS projects in Indonesia</a:t>
            </a:r>
            <a:endParaRPr lang="en-US" altLang="ja-JP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  <a:p>
            <a:pPr marL="34290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sz="2000" b="1" dirty="0">
                <a:solidFill>
                  <a:schemeClr val="accent1"/>
                </a:solidFill>
                <a:cs typeface="Times New Roman" panose="02020603050405020304" pitchFamily="18" charset="0"/>
              </a:rPr>
              <a:t>Piloting and verifying ”total value chain” </a:t>
            </a:r>
            <a:endParaRPr lang="en-US" altLang="ja-JP" sz="2000" b="1" dirty="0"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Advanced CCS projects; commercial scale pilot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Governmental funding until FID followed by </a:t>
            </a:r>
            <a:r>
              <a:rPr lang="en-US" altLang="ja-JP" b="1" dirty="0" err="1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CfD</a:t>
            </a: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 type support</a:t>
            </a:r>
          </a:p>
          <a:p>
            <a:pPr marL="342900" indent="-342900">
              <a:lnSpc>
                <a:spcPct val="110000"/>
              </a:lnSpc>
              <a:buClr>
                <a:prstClr val="black"/>
              </a:buClr>
              <a:buFont typeface="Wingdings" panose="05000000000000000000" pitchFamily="2" charset="2"/>
              <a:buChar char="p"/>
              <a:defRPr/>
            </a:pPr>
            <a:r>
              <a:rPr lang="en-US" altLang="ja-JP" sz="2000" b="1" dirty="0">
                <a:solidFill>
                  <a:schemeClr val="accent1"/>
                </a:solidFill>
                <a:cs typeface="Times New Roman" panose="02020603050405020304" pitchFamily="18" charset="0"/>
              </a:rPr>
              <a:t>Creating supportive international business environments</a:t>
            </a:r>
            <a:endParaRPr lang="en-US" altLang="ja-JP" b="1" dirty="0">
              <a:solidFill>
                <a:schemeClr val="accent6">
                  <a:lumMod val="75000"/>
                </a:schemeClr>
              </a:solidFill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CO2 cross boundary transportation legal frame to meet London protocol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Ship transport standardization</a:t>
            </a:r>
          </a:p>
          <a:p>
            <a:pPr marL="800100" lvl="1" indent="-342900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Safety regulation including induced seismicity and research on monitoring technologies</a:t>
            </a:r>
            <a:endParaRPr lang="en-US" altLang="ja-JP" sz="2000" b="1" dirty="0">
              <a:solidFill>
                <a:schemeClr val="accent6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AECD12E-C067-0F4F-5C11-0D17ED6C014E}"/>
              </a:ext>
            </a:extLst>
          </p:cNvPr>
          <p:cNvSpPr/>
          <p:nvPr/>
        </p:nvSpPr>
        <p:spPr>
          <a:xfrm>
            <a:off x="10313631" y="3991905"/>
            <a:ext cx="1705643" cy="2393401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23"/>
            <a:r>
              <a:rPr lang="en-US" altLang="ja-JP" sz="2800" b="1" dirty="0"/>
              <a:t>Collaboration with AC Collaboration with ACE</a:t>
            </a:r>
          </a:p>
          <a:p>
            <a:pPr defTabSz="457223"/>
            <a:r>
              <a:rPr lang="en-US" altLang="ja-JP" sz="2800" b="1" dirty="0"/>
              <a:t>Collaboration with ACE</a:t>
            </a:r>
          </a:p>
          <a:p>
            <a:pPr defTabSz="457223"/>
            <a:r>
              <a:rPr lang="en-US" altLang="ja-JP" sz="2800" b="1" dirty="0"/>
              <a:t>(ASEAN Center for Energy):(ASEAN Center for Energy): E</a:t>
            </a:r>
          </a:p>
          <a:p>
            <a:pPr defTabSz="457223"/>
            <a:r>
              <a:rPr lang="en-US" altLang="ja-JP" sz="2800" b="1" dirty="0"/>
              <a:t>(ASEAN Center for Energy):</a:t>
            </a:r>
            <a:endParaRPr lang="ja-JP" altLang="en-US" sz="2700" dirty="0">
              <a:solidFill>
                <a:prstClr val="white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49D9710-359B-4624-9797-EA89EB487553}"/>
              </a:ext>
            </a:extLst>
          </p:cNvPr>
          <p:cNvSpPr txBox="1"/>
          <p:nvPr/>
        </p:nvSpPr>
        <p:spPr>
          <a:xfrm>
            <a:off x="10261514" y="4062866"/>
            <a:ext cx="184675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23"/>
            <a:r>
              <a:rPr lang="en-US" altLang="ja-JP" sz="1050" b="1" dirty="0">
                <a:solidFill>
                  <a:srgbClr val="FF0000"/>
                </a:solidFill>
              </a:rPr>
              <a:t>Joint report </a:t>
            </a:r>
            <a:r>
              <a:rPr lang="en-US" altLang="ja-JP" sz="1050" b="1" dirty="0"/>
              <a:t>on cross-border CO</a:t>
            </a:r>
            <a:r>
              <a:rPr lang="en-US" altLang="ja-JP" sz="1050" b="1" baseline="-5000" dirty="0"/>
              <a:t>2</a:t>
            </a:r>
            <a:r>
              <a:rPr lang="en-US" altLang="ja-JP" sz="1050" b="1" dirty="0"/>
              <a:t> transportation</a:t>
            </a:r>
          </a:p>
          <a:p>
            <a:pPr defTabSz="457223"/>
            <a:r>
              <a:rPr lang="en-US" altLang="ja-JP" sz="1050" b="1" dirty="0"/>
              <a:t>【May</a:t>
            </a:r>
            <a:r>
              <a:rPr lang="ja-JP" altLang="en-US" sz="1050" b="1" dirty="0"/>
              <a:t> </a:t>
            </a:r>
            <a:r>
              <a:rPr lang="en-US" altLang="ja-JP" sz="1050" b="1" dirty="0"/>
              <a:t>2024】 </a:t>
            </a:r>
            <a:r>
              <a:rPr lang="en-US" altLang="ja-JP" sz="1050" dirty="0"/>
              <a:t>Collaboration with ACE (ASEAN Center for Energy): </a:t>
            </a:r>
            <a:endParaRPr lang="ja-JP" altLang="en-US" sz="1050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94A4856A-BA0A-C6F2-9954-53862E2DFE6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52222" y="4836396"/>
            <a:ext cx="996640" cy="60313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CB278E41-E442-438D-8D55-A5815615B94B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4777" y="5466209"/>
            <a:ext cx="905882" cy="880578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F39CF0B-5A56-CB0D-B9D4-CE9E56E78E25}"/>
              </a:ext>
            </a:extLst>
          </p:cNvPr>
          <p:cNvSpPr txBox="1"/>
          <p:nvPr/>
        </p:nvSpPr>
        <p:spPr>
          <a:xfrm>
            <a:off x="6440336" y="1140052"/>
            <a:ext cx="1956561" cy="2691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buClr>
                <a:prstClr val="black"/>
              </a:buClr>
              <a:tabLst>
                <a:tab pos="720725" algn="l"/>
              </a:tabLst>
              <a:defRPr/>
            </a:pPr>
            <a:r>
              <a:rPr lang="en-US" altLang="ja-JP" sz="1200" b="1" dirty="0">
                <a:cs typeface="Times New Roman" panose="02020603050405020304" pitchFamily="18" charset="0"/>
              </a:rPr>
              <a:t>ADVANCED CCS Projects</a:t>
            </a:r>
          </a:p>
          <a:p>
            <a:pPr marL="176213" indent="-176213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tabLst>
                <a:tab pos="720725" algn="l"/>
              </a:tabLst>
              <a:defRPr/>
            </a:pPr>
            <a:r>
              <a:rPr lang="en-US" altLang="ja-JP" sz="1200" b="1" dirty="0">
                <a:cs typeface="Times New Roman" panose="02020603050405020304" pitchFamily="18" charset="0"/>
              </a:rPr>
              <a:t>9 projects</a:t>
            </a:r>
          </a:p>
          <a:p>
            <a:pPr marL="176213" indent="-176213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tabLst>
                <a:tab pos="720725" algn="l"/>
              </a:tabLst>
              <a:defRPr/>
            </a:pPr>
            <a:r>
              <a:rPr lang="en-US" altLang="ja-JP" sz="1200" b="1" dirty="0">
                <a:cs typeface="Times New Roman" panose="02020603050405020304" pitchFamily="18" charset="0"/>
              </a:rPr>
              <a:t>Combination of CO2 emitters and transportation and storage service providers</a:t>
            </a:r>
          </a:p>
          <a:p>
            <a:pPr marL="176213" indent="-176213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tabLst>
                <a:tab pos="720725" algn="l"/>
              </a:tabLst>
              <a:defRPr/>
            </a:pPr>
            <a:r>
              <a:rPr lang="en-US" altLang="ja-JP" sz="1200" b="1" dirty="0">
                <a:cs typeface="Times New Roman" panose="02020603050405020304" pitchFamily="18" charset="0"/>
              </a:rPr>
              <a:t>Variety of features</a:t>
            </a:r>
          </a:p>
          <a:p>
            <a:pPr marL="360363" lvl="1" indent="-92075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tabLst>
                <a:tab pos="720725" algn="l"/>
              </a:tabLst>
              <a:defRPr/>
            </a:pPr>
            <a:r>
              <a:rPr lang="en-US" altLang="ja-JP" sz="1200" b="1" dirty="0">
                <a:cs typeface="Times New Roman" panose="02020603050405020304" pitchFamily="18" charset="0"/>
              </a:rPr>
              <a:t>Domestic storage vs. oversea storage</a:t>
            </a:r>
          </a:p>
          <a:p>
            <a:pPr marL="360363" lvl="1" indent="-92075">
              <a:lnSpc>
                <a:spcPct val="110000"/>
              </a:lnSpc>
              <a:buClr>
                <a:prstClr val="black"/>
              </a:buClr>
              <a:buFont typeface="Arial" panose="020B0604020202020204" pitchFamily="34" charset="0"/>
              <a:buChar char="•"/>
              <a:tabLst>
                <a:tab pos="720725" algn="l"/>
              </a:tabLst>
              <a:defRPr/>
            </a:pPr>
            <a:r>
              <a:rPr lang="en-US" altLang="ja-JP" sz="1200" b="1" dirty="0">
                <a:cs typeface="Times New Roman" panose="02020603050405020304" pitchFamily="18" charset="0"/>
              </a:rPr>
              <a:t>Pipeline vs. ship transport</a:t>
            </a:r>
          </a:p>
          <a:p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3067915366"/>
      </p:ext>
    </p:extLst>
  </p:cSld>
  <p:clrMapOvr>
    <a:masterClrMapping/>
  </p:clrMapOvr>
</p:sld>
</file>

<file path=ppt/theme/theme1.xml><?xml version="1.0" encoding="utf-8"?>
<a:theme xmlns:a="http://schemas.openxmlformats.org/drawingml/2006/main" name="最初のパレット色">
  <a:themeElements>
    <a:clrScheme name="ユーザー定義 3">
      <a:dk1>
        <a:sysClr val="windowText" lastClr="000000"/>
      </a:dk1>
      <a:lt1>
        <a:sysClr val="window" lastClr="FFFFFF"/>
      </a:lt1>
      <a:dk2>
        <a:srgbClr val="001E82"/>
      </a:dk2>
      <a:lt2>
        <a:srgbClr val="E8E8E8"/>
      </a:lt2>
      <a:accent1>
        <a:srgbClr val="00165E"/>
      </a:accent1>
      <a:accent2>
        <a:srgbClr val="004CAC"/>
      </a:accent2>
      <a:accent3>
        <a:srgbClr val="E97132"/>
      </a:accent3>
      <a:accent4>
        <a:srgbClr val="0F9ED5"/>
      </a:accent4>
      <a:accent5>
        <a:srgbClr val="4EA72E"/>
      </a:accent5>
      <a:accent6>
        <a:srgbClr val="A02B93"/>
      </a:accent6>
      <a:hlink>
        <a:srgbClr val="0B769F"/>
      </a:hlink>
      <a:folHlink>
        <a:srgbClr val="548F9F"/>
      </a:folHlink>
    </a:clrScheme>
    <a:fontScheme name="ユーザー定義 3">
      <a:majorFont>
        <a:latin typeface="Segoe UI Variable Small"/>
        <a:ea typeface="Yu Gothic UI"/>
        <a:cs typeface=""/>
      </a:majorFont>
      <a:minorFont>
        <a:latin typeface="Segoe U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f54f3f4-31ca-45d7-ac48-23a458a7f71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C606DA8C94D5447B8FFFADDBDBD4DB7" ma:contentTypeVersion="17" ma:contentTypeDescription="新しいドキュメントを作成します。" ma:contentTypeScope="" ma:versionID="8b3bc5f78b776185aa9341dc2035ac08">
  <xsd:schema xmlns:xsd="http://www.w3.org/2001/XMLSchema" xmlns:xs="http://www.w3.org/2001/XMLSchema" xmlns:p="http://schemas.microsoft.com/office/2006/metadata/properties" xmlns:ns3="ff54f3f4-31ca-45d7-ac48-23a458a7f713" xmlns:ns4="4810f7b8-e489-48dd-a5df-7ee4b99f6436" targetNamespace="http://schemas.microsoft.com/office/2006/metadata/properties" ma:root="true" ma:fieldsID="9d3e0546cb9a4254b7bd9d360fe4d71a" ns3:_="" ns4:_="">
    <xsd:import namespace="ff54f3f4-31ca-45d7-ac48-23a458a7f713"/>
    <xsd:import namespace="4810f7b8-e489-48dd-a5df-7ee4b99f643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54f3f4-31ca-45d7-ac48-23a458a7f7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10f7b8-e489-48dd-a5df-7ee4b99f643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F050E3-D222-4EA8-9B5C-38E2E9F7FF66}">
  <ds:schemaRefs>
    <ds:schemaRef ds:uri="http://schemas.openxmlformats.org/package/2006/metadata/core-properties"/>
    <ds:schemaRef ds:uri="ff54f3f4-31ca-45d7-ac48-23a458a7f713"/>
    <ds:schemaRef ds:uri="http://purl.org/dc/terms/"/>
    <ds:schemaRef ds:uri="4810f7b8-e489-48dd-a5df-7ee4b99f6436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767CC28-3CB8-402B-AD39-0374D16286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F51C46-E451-4302-980D-F9EA2B2038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54f3f4-31ca-45d7-ac48-23a458a7f713"/>
    <ds:schemaRef ds:uri="4810f7b8-e489-48dd-a5df-7ee4b99f64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8102</TotalTime>
  <Words>593</Words>
  <Application>Microsoft Office PowerPoint</Application>
  <PresentationFormat>Widescreen</PresentationFormat>
  <Paragraphs>66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Meiryo</vt:lpstr>
      <vt:lpstr>ＭＳ Ｐゴシック</vt:lpstr>
      <vt:lpstr>游ゴシック</vt:lpstr>
      <vt:lpstr>游ゴシック Medium</vt:lpstr>
      <vt:lpstr>Aptos</vt:lpstr>
      <vt:lpstr>Arial</vt:lpstr>
      <vt:lpstr>Calibri</vt:lpstr>
      <vt:lpstr>Segoe UI</vt:lpstr>
      <vt:lpstr>Segoe UI Variable Small</vt:lpstr>
      <vt:lpstr>Times New Roman</vt:lpstr>
      <vt:lpstr>Wingdings</vt:lpstr>
      <vt:lpstr>最初のパレット色</vt:lpstr>
      <vt:lpstr>Public sector commitments to clean energy growth and implementation of technologies: CCS and hydrogen</vt:lpstr>
      <vt:lpstr>JOGMEC  - Who We Are, and Japanese Energy Transition Process</vt:lpstr>
      <vt:lpstr>Government Supports to Hydrogen and Ammonia, Roles of us and Beyond</vt:lpstr>
      <vt:lpstr>Government Supports to CCS, Roles of us and Beyond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大和久</dc:creator>
  <cp:lastModifiedBy>Christof van Agt Ross</cp:lastModifiedBy>
  <cp:revision>225</cp:revision>
  <dcterms:created xsi:type="dcterms:W3CDTF">2025-01-07T05:23:30Z</dcterms:created>
  <dcterms:modified xsi:type="dcterms:W3CDTF">2026-02-02T07:34:31Z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0x0101009C606DA8C94D5447B8FFFADDBDBD4DB7</vt:lpwstr>
  </property>
  <property fmtid="{D5CDD505-2E9C-101B-9397-08002B2CF9AE}" pid="3" name="MediaServiceImageTags">
    <vt:lpwstr/>
  </property>
  <property fmtid="{D5CDD505-2E9C-101B-9397-08002B2CF9AE}" pid="4" name="MSIP_Label_dffb26bf-716d-43c3-94ef-da16dc7798ad_Enabled">
    <vt:lpwstr>true</vt:lpwstr>
  </property>
  <property fmtid="{D5CDD505-2E9C-101B-9397-08002B2CF9AE}" pid="5" name="MSIP_Label_dffb26bf-716d-43c3-94ef-da16dc7798ad_SetDate">
    <vt:lpwstr>2026-01-16T04:35:36Z</vt:lpwstr>
  </property>
  <property fmtid="{D5CDD505-2E9C-101B-9397-08002B2CF9AE}" pid="6" name="MSIP_Label_dffb26bf-716d-43c3-94ef-da16dc7798ad_Method">
    <vt:lpwstr>Standard</vt:lpwstr>
  </property>
  <property fmtid="{D5CDD505-2E9C-101B-9397-08002B2CF9AE}" pid="7" name="MSIP_Label_dffb26bf-716d-43c3-94ef-da16dc7798ad_Name">
    <vt:lpwstr>機密２</vt:lpwstr>
  </property>
  <property fmtid="{D5CDD505-2E9C-101B-9397-08002B2CF9AE}" pid="8" name="MSIP_Label_dffb26bf-716d-43c3-94ef-da16dc7798ad_SiteId">
    <vt:lpwstr>f9d490db-cb0b-44f3-acaf-9598df17e2fc</vt:lpwstr>
  </property>
  <property fmtid="{D5CDD505-2E9C-101B-9397-08002B2CF9AE}" pid="9" name="MSIP_Label_dffb26bf-716d-43c3-94ef-da16dc7798ad_ActionId">
    <vt:lpwstr>c1dcd375-5c04-4ecb-b0e7-a53f2130f8a8</vt:lpwstr>
  </property>
  <property fmtid="{D5CDD505-2E9C-101B-9397-08002B2CF9AE}" pid="10" name="MSIP_Label_dffb26bf-716d-43c3-94ef-da16dc7798ad_ContentBits">
    <vt:lpwstr>1</vt:lpwstr>
  </property>
  <property fmtid="{D5CDD505-2E9C-101B-9397-08002B2CF9AE}" pid="11" name="MSIP_Label_dffb26bf-716d-43c3-94ef-da16dc7798ad_Tag">
    <vt:lpwstr>10, 3, 0, 1</vt:lpwstr>
  </property>
  <property fmtid="{D5CDD505-2E9C-101B-9397-08002B2CF9AE}" pid="12" name="ClassificationContentMarkingHeaderLocations">
    <vt:lpwstr>最初のパレット色:5</vt:lpwstr>
  </property>
  <property fmtid="{D5CDD505-2E9C-101B-9397-08002B2CF9AE}" pid="13" name="ClassificationContentMarkingHeaderText">
    <vt:lpwstr>【機２】</vt:lpwstr>
  </property>
</Properties>
</file>