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4"/>
  </p:sldMasterIdLst>
  <p:notesMasterIdLst>
    <p:notesMasterId r:id="rId13"/>
  </p:notesMasterIdLst>
  <p:sldIdLst>
    <p:sldId id="259" r:id="rId5"/>
    <p:sldId id="5227" r:id="rId6"/>
    <p:sldId id="5228" r:id="rId7"/>
    <p:sldId id="5229" r:id="rId8"/>
    <p:sldId id="5230" r:id="rId9"/>
    <p:sldId id="5054" r:id="rId10"/>
    <p:sldId id="5158" r:id="rId11"/>
    <p:sldId id="5099" r:id="rId12"/>
  </p:sldIdLst>
  <p:sldSz cx="12192000" cy="6858000"/>
  <p:notesSz cx="9309100" cy="7023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DA1555B-EBC4-ACC8-B95F-BA7E2B44EA3D}" name="Amira Remadna" initials="AR" userId="S::amira.remadna@ief.org::47f3fa12-b9ff-4375-9fca-9c19cfade5ff" providerId="AD"/>
  <p188:author id="{2F9D84AF-CB9D-A35F-65AB-501FA1FA1AC7}" name="Mason Hamilton" initials="MH" userId="S::mason.hamilton@ief.org::fdce6b27-0686-478f-8975-ee3543cccdd1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son Hamilton" initials="MH" lastIdx="6" clrIdx="0">
    <p:extLst>
      <p:ext uri="{19B8F6BF-5375-455C-9EA6-DF929625EA0E}">
        <p15:presenceInfo xmlns:p15="http://schemas.microsoft.com/office/powerpoint/2012/main" userId="S::mason.hamilton@ief.org::fdce6b27-0686-478f-8975-ee3543cccdd1" providerId="AD"/>
      </p:ext>
    </p:extLst>
  </p:cmAuthor>
  <p:cmAuthor id="2" name="Aurangzeb Qureshi" initials="AQ" lastIdx="2" clrIdx="1">
    <p:extLst>
      <p:ext uri="{19B8F6BF-5375-455C-9EA6-DF929625EA0E}">
        <p15:presenceInfo xmlns:p15="http://schemas.microsoft.com/office/powerpoint/2012/main" userId="S::aurangzeb.qureshi@ief.org::43bec806-df8e-4259-8eb4-cba4a4222ea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68D"/>
    <a:srgbClr val="00A5B2"/>
    <a:srgbClr val="E7E9EA"/>
    <a:srgbClr val="FFFFFF"/>
    <a:srgbClr val="CBCFD1"/>
    <a:srgbClr val="73A000"/>
    <a:srgbClr val="008080"/>
    <a:srgbClr val="666666"/>
    <a:srgbClr val="800080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092756A-4C18-451D-BFD5-C3284A81BD07}" v="72" dt="2026-02-02T15:14:09.43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422" autoAdjust="0"/>
    <p:restoredTop sz="70702" autoAdjust="0"/>
  </p:normalViewPr>
  <p:slideViewPr>
    <p:cSldViewPr snapToGrid="0">
      <p:cViewPr varScale="1">
        <p:scale>
          <a:sx n="78" d="100"/>
          <a:sy n="78" d="100"/>
        </p:scale>
        <p:origin x="1098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i Alsamawi" userId="5c6f078c-0b8c-49f7-a9a8-6623c4ca3e30" providerId="ADAL" clId="{3F697A38-FFAD-4855-ADB5-BD0F3286FDAE}"/>
    <pc:docChg chg="modSld">
      <pc:chgData name="Ali Alsamawi" userId="5c6f078c-0b8c-49f7-a9a8-6623c4ca3e30" providerId="ADAL" clId="{3F697A38-FFAD-4855-ADB5-BD0F3286FDAE}" dt="2026-02-03T04:56:59.804" v="7" actId="6549"/>
      <pc:docMkLst>
        <pc:docMk/>
      </pc:docMkLst>
      <pc:sldChg chg="modNotesTx">
        <pc:chgData name="Ali Alsamawi" userId="5c6f078c-0b8c-49f7-a9a8-6623c4ca3e30" providerId="ADAL" clId="{3F697A38-FFAD-4855-ADB5-BD0F3286FDAE}" dt="2026-02-03T04:56:36.408" v="0" actId="6549"/>
        <pc:sldMkLst>
          <pc:docMk/>
          <pc:sldMk cId="2636729091" sldId="259"/>
        </pc:sldMkLst>
      </pc:sldChg>
      <pc:sldChg chg="modNotesTx">
        <pc:chgData name="Ali Alsamawi" userId="5c6f078c-0b8c-49f7-a9a8-6623c4ca3e30" providerId="ADAL" clId="{3F697A38-FFAD-4855-ADB5-BD0F3286FDAE}" dt="2026-02-03T04:56:53.970" v="5" actId="6549"/>
        <pc:sldMkLst>
          <pc:docMk/>
          <pc:sldMk cId="1285757944" sldId="5054"/>
        </pc:sldMkLst>
      </pc:sldChg>
      <pc:sldChg chg="modNotesTx">
        <pc:chgData name="Ali Alsamawi" userId="5c6f078c-0b8c-49f7-a9a8-6623c4ca3e30" providerId="ADAL" clId="{3F697A38-FFAD-4855-ADB5-BD0F3286FDAE}" dt="2026-02-03T04:56:59.804" v="7" actId="6549"/>
        <pc:sldMkLst>
          <pc:docMk/>
          <pc:sldMk cId="2579129439" sldId="5099"/>
        </pc:sldMkLst>
      </pc:sldChg>
      <pc:sldChg chg="modNotesTx">
        <pc:chgData name="Ali Alsamawi" userId="5c6f078c-0b8c-49f7-a9a8-6623c4ca3e30" providerId="ADAL" clId="{3F697A38-FFAD-4855-ADB5-BD0F3286FDAE}" dt="2026-02-03T04:56:56.730" v="6" actId="6549"/>
        <pc:sldMkLst>
          <pc:docMk/>
          <pc:sldMk cId="2900189858" sldId="5158"/>
        </pc:sldMkLst>
      </pc:sldChg>
      <pc:sldChg chg="modNotesTx">
        <pc:chgData name="Ali Alsamawi" userId="5c6f078c-0b8c-49f7-a9a8-6623c4ca3e30" providerId="ADAL" clId="{3F697A38-FFAD-4855-ADB5-BD0F3286FDAE}" dt="2026-02-03T04:56:40.327" v="1" actId="6549"/>
        <pc:sldMkLst>
          <pc:docMk/>
          <pc:sldMk cId="3957247694" sldId="5227"/>
        </pc:sldMkLst>
      </pc:sldChg>
      <pc:sldChg chg="modNotesTx">
        <pc:chgData name="Ali Alsamawi" userId="5c6f078c-0b8c-49f7-a9a8-6623c4ca3e30" providerId="ADAL" clId="{3F697A38-FFAD-4855-ADB5-BD0F3286FDAE}" dt="2026-02-03T04:56:43.680" v="2" actId="6549"/>
        <pc:sldMkLst>
          <pc:docMk/>
          <pc:sldMk cId="2071734519" sldId="5228"/>
        </pc:sldMkLst>
      </pc:sldChg>
      <pc:sldChg chg="modNotesTx">
        <pc:chgData name="Ali Alsamawi" userId="5c6f078c-0b8c-49f7-a9a8-6623c4ca3e30" providerId="ADAL" clId="{3F697A38-FFAD-4855-ADB5-BD0F3286FDAE}" dt="2026-02-03T04:56:46.842" v="3" actId="6549"/>
        <pc:sldMkLst>
          <pc:docMk/>
          <pc:sldMk cId="1597417314" sldId="5229"/>
        </pc:sldMkLst>
      </pc:sldChg>
      <pc:sldChg chg="modNotesTx">
        <pc:chgData name="Ali Alsamawi" userId="5c6f078c-0b8c-49f7-a9a8-6623c4ca3e30" providerId="ADAL" clId="{3F697A38-FFAD-4855-ADB5-BD0F3286FDAE}" dt="2026-02-03T04:56:49.735" v="4" actId="6549"/>
        <pc:sldMkLst>
          <pc:docMk/>
          <pc:sldMk cId="1604686518" sldId="523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33943" cy="35237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73004" y="0"/>
            <a:ext cx="4033943" cy="35237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A33942FE-EF62-439F-8DAB-66B14E1C02D5}" type="datetimeFigureOut">
              <a:rPr lang="en-US" smtClean="0"/>
              <a:t>2/3/2026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7938" y="877888"/>
            <a:ext cx="4213225" cy="23701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670727"/>
            <a:ext cx="4033943" cy="352374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73004" y="6670727"/>
            <a:ext cx="4033943" cy="352374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496068CB-9B79-41DD-92F8-C48FAD1BD5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105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068CB-9B79-41DD-92F8-C48FAD1BD5B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9701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068CB-9B79-41DD-92F8-C48FAD1BD5B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533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068CB-9B79-41DD-92F8-C48FAD1BD5B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8489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068CB-9B79-41DD-92F8-C48FAD1BD5B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5252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369821-7144-6996-AF6B-DC04C27EDB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99AEA2-47C0-E9D6-FA86-18ADCFB427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0A1529-785C-2401-3757-32EFED27B5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3A1244-C004-96C2-A861-1A6131E188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068CB-9B79-41DD-92F8-C48FAD1BD5B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2504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068CB-9B79-41DD-92F8-C48FAD1BD5B7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6546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068CB-9B79-41DD-92F8-C48FAD1BD5B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6159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068CB-9B79-41DD-92F8-C48FAD1BD5B7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291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For Prin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29C614C-102F-4A41-870A-8FE94E7E12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A206F9-AD8E-4529-AAD5-FF64F3F87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990A84-DD2D-4805-B903-F39E8BDDE5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1634644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 Slide (For PRINTING)</a:t>
            </a:r>
            <a:br>
              <a:rPr lang="en-US" dirty="0"/>
            </a:b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AB95D2-49D2-4523-9F02-E40974648A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0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6F8A509-199C-4856-985F-91FB645E6646}" type="datetime4">
              <a:rPr lang="en-US" smtClean="0"/>
              <a:t>February 3, 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36A605-8A59-40FC-81BE-8DB8C0635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1" dirty="0">
                <a:solidFill>
                  <a:schemeClr val="tx2"/>
                </a:solidFill>
              </a:rPr>
              <a:t>Energy Security </a:t>
            </a:r>
            <a:r>
              <a:rPr lang="en-US" dirty="0"/>
              <a:t>Through Dialogue</a:t>
            </a:r>
          </a:p>
          <a:p>
            <a:r>
              <a:rPr lang="en-US" b="1" dirty="0">
                <a:solidFill>
                  <a:schemeClr val="tx2"/>
                </a:solidFill>
              </a:rPr>
              <a:t>ief</a:t>
            </a:r>
            <a:r>
              <a:rPr lang="en-US" dirty="0"/>
              <a:t>.org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449344-2A45-48E0-936E-D4CAE8286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91E0-9835-48AB-9BA3-A03A906C931A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C8A937-7F94-46A4-9FAD-B2CC70C15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915" y="518731"/>
            <a:ext cx="1664208" cy="353128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DBC5DC9-1DD6-41F8-8D37-41DBF3A8FD06}"/>
              </a:ext>
            </a:extLst>
          </p:cNvPr>
          <p:cNvCxnSpPr/>
          <p:nvPr/>
        </p:nvCxnSpPr>
        <p:spPr>
          <a:xfrm>
            <a:off x="682914" y="5844209"/>
            <a:ext cx="10925029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1C9024E-223C-4A2F-BD6D-828A4D887308}"/>
              </a:ext>
            </a:extLst>
          </p:cNvPr>
          <p:cNvSpPr txBox="1"/>
          <p:nvPr/>
        </p:nvSpPr>
        <p:spPr>
          <a:xfrm>
            <a:off x="6794206" y="693693"/>
            <a:ext cx="49633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October 2021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Riyadh </a:t>
            </a:r>
            <a:r>
              <a:rPr lang="en-US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nl-NL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Christof van Agt, IEF Director of Dialogue 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A950353-07E3-4ECB-BCB1-6FF4A4FA3F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3062288"/>
            <a:ext cx="10515600" cy="906462"/>
          </a:xfrm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  <a:lvl2pPr marL="227022" indent="0">
              <a:buNone/>
              <a:defRPr/>
            </a:lvl2pPr>
            <a:lvl3pPr marL="461984" indent="0">
              <a:buNone/>
              <a:defRPr/>
            </a:lvl3pPr>
            <a:lvl4pPr marL="687423" indent="0">
              <a:buNone/>
              <a:defRPr/>
            </a:lvl4pPr>
            <a:lvl5pPr marL="914446" indent="0">
              <a:buNone/>
              <a:defRPr/>
            </a:lvl5pPr>
          </a:lstStyle>
          <a:p>
            <a:pPr lvl="0"/>
            <a:r>
              <a:rPr lang="en-US" dirty="0"/>
              <a:t>Subheading here…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A726BAB-CA39-4854-A294-E75ED75CAF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2915" y="518731"/>
            <a:ext cx="1664208" cy="353128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ABC12E6-90D2-4B5C-9BB7-33D56C0D84FF}"/>
              </a:ext>
            </a:extLst>
          </p:cNvPr>
          <p:cNvCxnSpPr/>
          <p:nvPr userDrawn="1"/>
        </p:nvCxnSpPr>
        <p:spPr>
          <a:xfrm>
            <a:off x="682914" y="5844209"/>
            <a:ext cx="10925029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5833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 and Bottom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C8992-0AC3-480B-A19D-12E208FCE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029" y="365128"/>
            <a:ext cx="10925022" cy="914400"/>
          </a:xfrm>
        </p:spPr>
        <p:txBody>
          <a:bodyPr anchor="t">
            <a:normAutofit/>
          </a:bodyPr>
          <a:lstStyle>
            <a:lvl1pPr>
              <a:defRPr sz="2954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1200F-47CC-412B-896D-680C50CBFD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029" y="1411561"/>
            <a:ext cx="10925022" cy="2359152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275831-1BE0-4333-BBA3-0A2D5BAD5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91E0-9835-48AB-9BA3-A03A906C931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71C9E74-5E26-4795-A29D-8589A53A477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029" y="3812118"/>
            <a:ext cx="10925022" cy="2359152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062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op and Bottom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C8992-0AC3-480B-A19D-12E208FCE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028" y="365128"/>
            <a:ext cx="10917941" cy="914400"/>
          </a:xfrm>
        </p:spPr>
        <p:txBody>
          <a:bodyPr anchor="t">
            <a:normAutofit/>
          </a:bodyPr>
          <a:lstStyle>
            <a:lvl1pPr>
              <a:defRPr sz="2954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1200F-47CC-412B-896D-680C50CBFD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028" y="1411561"/>
            <a:ext cx="5389339" cy="2359152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275831-1BE0-4333-BBA3-0A2D5BAD5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91E0-9835-48AB-9BA3-A03A906C931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71C9E74-5E26-4795-A29D-8589A53A477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029" y="3812118"/>
            <a:ext cx="5389339" cy="2359152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49BAED7-648D-6E6C-3A35-4DB9CB006E36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165633" y="1411561"/>
            <a:ext cx="5389338" cy="2359152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65CCE13-D3A6-1955-0967-F43497D2C0B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165632" y="3812118"/>
            <a:ext cx="5389339" cy="2359152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1642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for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826FE-2909-4CAA-A350-CEE9C4590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8"/>
            <a:ext cx="1051560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DCFC51-52DD-4BCC-A7B1-8E68CBFE4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91E0-9835-48AB-9BA3-A03A906C93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6581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826FE-2909-4CAA-A350-CEE9C4590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2608709"/>
            <a:ext cx="10515600" cy="1325563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DCFC51-52DD-4BCC-A7B1-8E68CBFE4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91E0-9835-48AB-9BA3-A03A906C931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C67BE81-22CE-4752-B0F0-260A7328245A}"/>
              </a:ext>
            </a:extLst>
          </p:cNvPr>
          <p:cNvCxnSpPr/>
          <p:nvPr/>
        </p:nvCxnSpPr>
        <p:spPr>
          <a:xfrm>
            <a:off x="633487" y="3956097"/>
            <a:ext cx="10925029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32ABC55-AFC0-47BC-994D-8A00F2EACB5C}"/>
              </a:ext>
            </a:extLst>
          </p:cNvPr>
          <p:cNvCxnSpPr/>
          <p:nvPr/>
        </p:nvCxnSpPr>
        <p:spPr>
          <a:xfrm>
            <a:off x="633487" y="2608705"/>
            <a:ext cx="10925029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292B281-FE36-4F41-BB12-0FA12A8E913E}"/>
              </a:ext>
            </a:extLst>
          </p:cNvPr>
          <p:cNvCxnSpPr/>
          <p:nvPr userDrawn="1"/>
        </p:nvCxnSpPr>
        <p:spPr>
          <a:xfrm>
            <a:off x="633487" y="3956097"/>
            <a:ext cx="10925029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D573B14-316A-45AA-8398-EC6BDE444268}"/>
              </a:ext>
            </a:extLst>
          </p:cNvPr>
          <p:cNvCxnSpPr/>
          <p:nvPr userDrawn="1"/>
        </p:nvCxnSpPr>
        <p:spPr>
          <a:xfrm>
            <a:off x="633487" y="2608705"/>
            <a:ext cx="10925029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68511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quaBarLeft_ContentRight">
    <p:bg>
      <p:bgPr>
        <a:gradFill>
          <a:gsLst>
            <a:gs pos="100000">
              <a:schemeClr val="bg2"/>
            </a:gs>
            <a:gs pos="0">
              <a:schemeClr val="tx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6060EB7-F727-46CA-A92E-BEE291922CF0}"/>
              </a:ext>
            </a:extLst>
          </p:cNvPr>
          <p:cNvSpPr/>
          <p:nvPr userDrawn="1"/>
        </p:nvSpPr>
        <p:spPr>
          <a:xfrm>
            <a:off x="3619895" y="-1"/>
            <a:ext cx="8572107" cy="61563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AF3971-0858-4A5E-AE01-FF707B35B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592" y="308569"/>
            <a:ext cx="3083350" cy="149195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76AAB5-3059-4913-A778-4EEB022E66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B091E0-9835-48AB-9BA3-A03A906C931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986071-48B6-403C-98EF-8FEB44B174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3053" y="2017713"/>
            <a:ext cx="3082891" cy="4138612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8491C05-E824-4D4A-A672-FCAB443699F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827283" y="307975"/>
            <a:ext cx="7720193" cy="584835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062699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y the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63730-4692-488F-91CF-7AE879028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F0F0C8-44CF-43A9-ABEF-363F3FCCA0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B091E0-9835-48AB-9BA3-A03A906C931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F14118-42C2-4F25-B320-E166C7AF33D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186" y="1938852"/>
            <a:ext cx="2970229" cy="2271860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b="1" dirty="0"/>
              <a:t>#</a:t>
            </a:r>
            <a:endParaRPr lang="en-US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FFAD4389-08BD-45F9-82CA-6ED8A67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0888" y="1938852"/>
            <a:ext cx="2970229" cy="2271860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b="1" dirty="0"/>
              <a:t>#</a:t>
            </a:r>
            <a:endParaRPr lang="en-US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914A737B-3E6C-4826-B143-56C3552DE7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3572" y="1938852"/>
            <a:ext cx="2970229" cy="2271860"/>
          </a:xfrm>
        </p:spPr>
        <p:txBody>
          <a:bodyPr anchor="ctr">
            <a:noAutofit/>
          </a:bodyPr>
          <a:lstStyle>
            <a:lvl1pPr marL="0" indent="0" algn="ctr">
              <a:buNone/>
              <a:defRPr sz="10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b="1" dirty="0"/>
              <a:t>#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5495A61-9A5C-4D74-8613-BBF7DA67D91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86" y="4458882"/>
            <a:ext cx="2970229" cy="169744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C6DB57C9-8B5F-42AD-A2E7-3B5C1D65DB4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0888" y="4458881"/>
            <a:ext cx="2970229" cy="169744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6374565D-4FC7-4264-BE34-277E597C994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3572" y="4458880"/>
            <a:ext cx="2970229" cy="169744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2" name="Half Frame 11">
            <a:extLst>
              <a:ext uri="{FF2B5EF4-FFF2-40B4-BE49-F238E27FC236}">
                <a16:creationId xmlns:a16="http://schemas.microsoft.com/office/drawing/2014/main" id="{35A5F91E-7C94-4F0F-9735-966B0591CE4D}"/>
              </a:ext>
            </a:extLst>
          </p:cNvPr>
          <p:cNvSpPr/>
          <p:nvPr userDrawn="1"/>
        </p:nvSpPr>
        <p:spPr>
          <a:xfrm>
            <a:off x="603317" y="1749223"/>
            <a:ext cx="3205097" cy="2461493"/>
          </a:xfrm>
          <a:prstGeom prst="halfFrame">
            <a:avLst>
              <a:gd name="adj1" fmla="val 7212"/>
              <a:gd name="adj2" fmla="val 9376"/>
            </a:avLst>
          </a:prstGeom>
          <a:gradFill flip="none" rotWithShape="1">
            <a:gsLst>
              <a:gs pos="50000">
                <a:schemeClr val="tx2"/>
              </a:gs>
              <a:gs pos="80000">
                <a:schemeClr val="tx2">
                  <a:lumMod val="20000"/>
                  <a:lumOff val="80000"/>
                </a:schemeClr>
              </a:gs>
              <a:gs pos="20000">
                <a:schemeClr val="tx2">
                  <a:lumMod val="20000"/>
                  <a:lumOff val="8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>
              <a:solidFill>
                <a:schemeClr val="tx1"/>
              </a:solidFill>
            </a:endParaRPr>
          </a:p>
        </p:txBody>
      </p:sp>
      <p:sp>
        <p:nvSpPr>
          <p:cNvPr id="15" name="Half Frame 14">
            <a:extLst>
              <a:ext uri="{FF2B5EF4-FFF2-40B4-BE49-F238E27FC236}">
                <a16:creationId xmlns:a16="http://schemas.microsoft.com/office/drawing/2014/main" id="{4801A813-4B32-4EFD-89E1-BBFE5581D613}"/>
              </a:ext>
            </a:extLst>
          </p:cNvPr>
          <p:cNvSpPr/>
          <p:nvPr userDrawn="1"/>
        </p:nvSpPr>
        <p:spPr>
          <a:xfrm>
            <a:off x="4376019" y="1749223"/>
            <a:ext cx="3205097" cy="2461493"/>
          </a:xfrm>
          <a:prstGeom prst="halfFrame">
            <a:avLst>
              <a:gd name="adj1" fmla="val 7212"/>
              <a:gd name="adj2" fmla="val 9376"/>
            </a:avLst>
          </a:prstGeom>
          <a:gradFill flip="none" rotWithShape="1">
            <a:gsLst>
              <a:gs pos="50000">
                <a:schemeClr val="tx2"/>
              </a:gs>
              <a:gs pos="80000">
                <a:schemeClr val="tx2">
                  <a:lumMod val="20000"/>
                  <a:lumOff val="80000"/>
                </a:schemeClr>
              </a:gs>
              <a:gs pos="20000">
                <a:schemeClr val="tx2">
                  <a:lumMod val="20000"/>
                  <a:lumOff val="8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>
              <a:solidFill>
                <a:schemeClr val="tx1"/>
              </a:solidFill>
            </a:endParaRPr>
          </a:p>
        </p:txBody>
      </p:sp>
      <p:sp>
        <p:nvSpPr>
          <p:cNvPr id="16" name="Half Frame 15">
            <a:extLst>
              <a:ext uri="{FF2B5EF4-FFF2-40B4-BE49-F238E27FC236}">
                <a16:creationId xmlns:a16="http://schemas.microsoft.com/office/drawing/2014/main" id="{D834B396-D6C5-454F-9D4E-3F4B721734FB}"/>
              </a:ext>
            </a:extLst>
          </p:cNvPr>
          <p:cNvSpPr/>
          <p:nvPr userDrawn="1"/>
        </p:nvSpPr>
        <p:spPr>
          <a:xfrm>
            <a:off x="8148704" y="1757683"/>
            <a:ext cx="3205097" cy="2461493"/>
          </a:xfrm>
          <a:prstGeom prst="halfFrame">
            <a:avLst>
              <a:gd name="adj1" fmla="val 7212"/>
              <a:gd name="adj2" fmla="val 9376"/>
            </a:avLst>
          </a:prstGeom>
          <a:gradFill flip="none" rotWithShape="1">
            <a:gsLst>
              <a:gs pos="50000">
                <a:schemeClr val="tx2"/>
              </a:gs>
              <a:gs pos="80000">
                <a:schemeClr val="tx2">
                  <a:lumMod val="20000"/>
                  <a:lumOff val="80000"/>
                </a:schemeClr>
              </a:gs>
              <a:gs pos="20000">
                <a:schemeClr val="tx2">
                  <a:lumMod val="20000"/>
                  <a:lumOff val="8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1009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and Contact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75FE7EE-9D5B-41C7-88DE-AA17C7AD41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578" y="4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5826FE-2909-4CAA-A350-CEE9C4590A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5" y="2074197"/>
            <a:ext cx="10515600" cy="1325563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Thank you!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DCFC51-52DD-4BCC-A7B1-8E68CBFE4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91E0-9835-48AB-9BA3-A03A906C931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C67BE81-22CE-4752-B0F0-260A7328245A}"/>
              </a:ext>
            </a:extLst>
          </p:cNvPr>
          <p:cNvCxnSpPr/>
          <p:nvPr userDrawn="1"/>
        </p:nvCxnSpPr>
        <p:spPr>
          <a:xfrm>
            <a:off x="633483" y="3429000"/>
            <a:ext cx="10925029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58CBA297-F457-4BBD-AC3C-CC60142FFA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45933" y="1134989"/>
            <a:ext cx="2700130" cy="5723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D4B1AB-43A0-4460-8CA2-FF234C7AB465}"/>
              </a:ext>
            </a:extLst>
          </p:cNvPr>
          <p:cNvSpPr txBox="1"/>
          <p:nvPr userDrawn="1"/>
        </p:nvSpPr>
        <p:spPr>
          <a:xfrm>
            <a:off x="3011214" y="6003943"/>
            <a:ext cx="6160416" cy="5234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1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Global Home of </a:t>
            </a:r>
            <a:r>
              <a:rPr lang="en-US" sz="1401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Dialogue</a:t>
            </a:r>
          </a:p>
          <a:p>
            <a:pPr algn="ctr"/>
            <a:r>
              <a:rPr lang="en-US" sz="1401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ief</a:t>
            </a:r>
            <a:r>
              <a:rPr lang="en-US" sz="1401" dirty="0">
                <a:latin typeface="Arial" panose="020B0604020202020204" pitchFamily="34" charset="0"/>
                <a:cs typeface="Arial" panose="020B0604020202020204" pitchFamily="34" charset="0"/>
              </a:rPr>
              <a:t>.org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6D9D30C-C064-4311-A8AB-434E1E34E5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7726" y="3571873"/>
            <a:ext cx="3502153" cy="250474"/>
          </a:xfrm>
        </p:spPr>
        <p:txBody>
          <a:bodyPr lIns="182880" tIns="0" rIns="0" bIns="0" anchor="ctr">
            <a:normAutofit/>
          </a:bodyPr>
          <a:lstStyle>
            <a:lvl1pPr marL="0" indent="0" algn="ctr">
              <a:buNone/>
              <a:defRPr sz="1600" b="1"/>
            </a:lvl1pPr>
          </a:lstStyle>
          <a:p>
            <a:pPr lvl="0"/>
            <a:r>
              <a:rPr lang="en-US" dirty="0"/>
              <a:t>Name: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C4ED861B-9E67-4D04-B9B1-4EF38493FAE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7726" y="3848066"/>
            <a:ext cx="3502153" cy="250474"/>
          </a:xfrm>
        </p:spPr>
        <p:txBody>
          <a:bodyPr lIns="182880" tIns="0" rIns="0" bIns="0" anchor="ctr">
            <a:normAutofit/>
          </a:bodyPr>
          <a:lstStyle>
            <a:lvl1pPr marL="0" indent="0" algn="ctr">
              <a:buNone/>
              <a:defRPr sz="1401" b="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Title: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A20BAFCD-70B7-4A88-8A33-00B8A801061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7726" y="4119809"/>
            <a:ext cx="3502153" cy="250474"/>
          </a:xfrm>
        </p:spPr>
        <p:txBody>
          <a:bodyPr lIns="182880" tIns="0" rIns="0" bIns="0" anchor="ctr">
            <a:normAutofit/>
          </a:bodyPr>
          <a:lstStyle>
            <a:lvl1pPr marL="0" indent="0" algn="ctr">
              <a:buNone/>
              <a:defRPr sz="1200"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Email: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45ABFFC4-CBD5-4B0B-9082-568E327A37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7352" y="4391552"/>
            <a:ext cx="3502153" cy="250474"/>
          </a:xfrm>
        </p:spPr>
        <p:txBody>
          <a:bodyPr lIns="182880" tIns="0" rIns="0" bIns="0" anchor="ctr">
            <a:normAutofit/>
          </a:bodyPr>
          <a:lstStyle>
            <a:lvl1pPr marL="0" indent="0" algn="ctr">
              <a:buNone/>
              <a:defRPr sz="1200"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Phone:</a:t>
            </a:r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89C00EF2-21EC-487E-8B71-4B80B22418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49504" y="3571873"/>
            <a:ext cx="3502153" cy="250474"/>
          </a:xfrm>
        </p:spPr>
        <p:txBody>
          <a:bodyPr lIns="182880" tIns="0" rIns="0" bIns="0" anchor="ctr">
            <a:normAutofit/>
          </a:bodyPr>
          <a:lstStyle>
            <a:lvl1pPr marL="0" indent="0" algn="ctr">
              <a:buNone/>
              <a:defRPr sz="1600" b="1"/>
            </a:lvl1pPr>
          </a:lstStyle>
          <a:p>
            <a:pPr lvl="0"/>
            <a:r>
              <a:rPr lang="en-US" dirty="0"/>
              <a:t>Name: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6160B1FD-5D90-4638-9D02-3F01FD8B1A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9504" y="3848066"/>
            <a:ext cx="3502153" cy="250474"/>
          </a:xfrm>
        </p:spPr>
        <p:txBody>
          <a:bodyPr lIns="182880" tIns="0" rIns="0" bIns="0" anchor="ctr">
            <a:normAutofit/>
          </a:bodyPr>
          <a:lstStyle>
            <a:lvl1pPr marL="0" indent="0" algn="ctr">
              <a:buNone/>
              <a:defRPr sz="1401" b="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Title:</a:t>
            </a:r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D4EA046A-AA13-4DF2-8B8D-96C34595B78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49504" y="4119809"/>
            <a:ext cx="3502153" cy="250474"/>
          </a:xfrm>
        </p:spPr>
        <p:txBody>
          <a:bodyPr lIns="182880" tIns="0" rIns="0" bIns="0" anchor="ctr">
            <a:normAutofit/>
          </a:bodyPr>
          <a:lstStyle>
            <a:lvl1pPr marL="0" indent="0" algn="ctr">
              <a:buNone/>
              <a:defRPr sz="1200"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Email:</a:t>
            </a:r>
          </a:p>
        </p:txBody>
      </p:sp>
      <p:sp>
        <p:nvSpPr>
          <p:cNvPr id="25" name="Text Placeholder 15">
            <a:extLst>
              <a:ext uri="{FF2B5EF4-FFF2-40B4-BE49-F238E27FC236}">
                <a16:creationId xmlns:a16="http://schemas.microsoft.com/office/drawing/2014/main" id="{43F8282F-3987-4687-A4C6-01F8AEA9ECD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49130" y="4391552"/>
            <a:ext cx="3502153" cy="250474"/>
          </a:xfrm>
        </p:spPr>
        <p:txBody>
          <a:bodyPr lIns="182880" tIns="0" rIns="0" bIns="0" anchor="ctr">
            <a:normAutofit/>
          </a:bodyPr>
          <a:lstStyle>
            <a:lvl1pPr marL="0" indent="0" algn="ctr">
              <a:buNone/>
              <a:defRPr sz="1200"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Phone:</a:t>
            </a:r>
          </a:p>
        </p:txBody>
      </p:sp>
      <p:sp>
        <p:nvSpPr>
          <p:cNvPr id="26" name="Text Placeholder 15">
            <a:extLst>
              <a:ext uri="{FF2B5EF4-FFF2-40B4-BE49-F238E27FC236}">
                <a16:creationId xmlns:a16="http://schemas.microsoft.com/office/drawing/2014/main" id="{B9729DEC-0D4C-47B8-8FF3-43479AC2B84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851656" y="3571873"/>
            <a:ext cx="3502153" cy="250474"/>
          </a:xfrm>
        </p:spPr>
        <p:txBody>
          <a:bodyPr lIns="182880" tIns="0" rIns="0" bIns="0" anchor="ctr">
            <a:normAutofit/>
          </a:bodyPr>
          <a:lstStyle>
            <a:lvl1pPr marL="0" indent="0" algn="ctr">
              <a:buNone/>
              <a:defRPr sz="1600" b="1"/>
            </a:lvl1pPr>
          </a:lstStyle>
          <a:p>
            <a:pPr lvl="0"/>
            <a:r>
              <a:rPr lang="en-US" dirty="0"/>
              <a:t>Name:</a:t>
            </a:r>
          </a:p>
        </p:txBody>
      </p:sp>
      <p:sp>
        <p:nvSpPr>
          <p:cNvPr id="27" name="Text Placeholder 15">
            <a:extLst>
              <a:ext uri="{FF2B5EF4-FFF2-40B4-BE49-F238E27FC236}">
                <a16:creationId xmlns:a16="http://schemas.microsoft.com/office/drawing/2014/main" id="{4693CC93-ABD3-4A92-928A-96ECB38FD2E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851656" y="3848066"/>
            <a:ext cx="3502153" cy="250474"/>
          </a:xfrm>
        </p:spPr>
        <p:txBody>
          <a:bodyPr lIns="182880" tIns="0" rIns="0" bIns="0" anchor="ctr">
            <a:normAutofit/>
          </a:bodyPr>
          <a:lstStyle>
            <a:lvl1pPr marL="0" indent="0" algn="ctr">
              <a:buNone/>
              <a:defRPr sz="1401" b="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Title:</a:t>
            </a:r>
          </a:p>
        </p:txBody>
      </p:sp>
      <p:sp>
        <p:nvSpPr>
          <p:cNvPr id="28" name="Text Placeholder 15">
            <a:extLst>
              <a:ext uri="{FF2B5EF4-FFF2-40B4-BE49-F238E27FC236}">
                <a16:creationId xmlns:a16="http://schemas.microsoft.com/office/drawing/2014/main" id="{FE089CD7-4CBA-4125-B271-2D9F41FB949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851656" y="4119809"/>
            <a:ext cx="3502153" cy="250474"/>
          </a:xfrm>
        </p:spPr>
        <p:txBody>
          <a:bodyPr lIns="182880" tIns="0" rIns="0" bIns="0" anchor="ctr">
            <a:normAutofit/>
          </a:bodyPr>
          <a:lstStyle>
            <a:lvl1pPr marL="0" indent="0" algn="ctr">
              <a:buNone/>
              <a:defRPr sz="1200"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Email:</a:t>
            </a:r>
          </a:p>
        </p:txBody>
      </p:sp>
      <p:sp>
        <p:nvSpPr>
          <p:cNvPr id="29" name="Text Placeholder 15">
            <a:extLst>
              <a:ext uri="{FF2B5EF4-FFF2-40B4-BE49-F238E27FC236}">
                <a16:creationId xmlns:a16="http://schemas.microsoft.com/office/drawing/2014/main" id="{DA23BA02-10E9-40AF-A2F5-83013FF671E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851283" y="4391552"/>
            <a:ext cx="3502153" cy="250474"/>
          </a:xfrm>
        </p:spPr>
        <p:txBody>
          <a:bodyPr lIns="182880" tIns="0" rIns="0" bIns="0" anchor="ctr">
            <a:normAutofit/>
          </a:bodyPr>
          <a:lstStyle>
            <a:lvl1pPr marL="0" indent="0" algn="ctr">
              <a:buNone/>
              <a:defRPr sz="1200"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Phone:</a:t>
            </a:r>
          </a:p>
        </p:txBody>
      </p:sp>
    </p:spTree>
    <p:extLst>
      <p:ext uri="{BB962C8B-B14F-4D97-AF65-F5344CB8AC3E}">
        <p14:creationId xmlns:p14="http://schemas.microsoft.com/office/powerpoint/2010/main" val="18093136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39849B04-97BF-4CA1-BCF9-E322B333A2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578" y="4"/>
            <a:ext cx="12192000" cy="68579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5FE7EE-9D5B-41C7-88DE-AA17C7AD4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78" y="4"/>
            <a:ext cx="12192000" cy="685799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DCFC51-52DD-4BCC-A7B1-8E68CBFE4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91E0-9835-48AB-9BA3-A03A906C931A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CBA297-F457-4BBD-AC3C-CC60142FFA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5933" y="1134989"/>
            <a:ext cx="2700130" cy="5723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D4B1AB-43A0-4460-8CA2-FF234C7AB465}"/>
              </a:ext>
            </a:extLst>
          </p:cNvPr>
          <p:cNvSpPr txBox="1"/>
          <p:nvPr/>
        </p:nvSpPr>
        <p:spPr>
          <a:xfrm>
            <a:off x="3011214" y="6003943"/>
            <a:ext cx="6160416" cy="5234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1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Global Home of </a:t>
            </a:r>
            <a:r>
              <a:rPr lang="en-US" sz="1401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Dialogue</a:t>
            </a:r>
          </a:p>
          <a:p>
            <a:pPr algn="ctr"/>
            <a:r>
              <a:rPr lang="en-US" sz="1401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ief</a:t>
            </a:r>
            <a:r>
              <a:rPr lang="en-US" sz="1401" dirty="0">
                <a:latin typeface="Arial" panose="020B0604020202020204" pitchFamily="34" charset="0"/>
                <a:cs typeface="Arial" panose="020B0604020202020204" pitchFamily="34" charset="0"/>
              </a:rPr>
              <a:t>.org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BC0BDCC-8553-4C50-AD64-02AABEADF4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45933" y="1134989"/>
            <a:ext cx="2700130" cy="57239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EB0F1384-C709-4E45-A6D2-2CA08607A881}"/>
              </a:ext>
            </a:extLst>
          </p:cNvPr>
          <p:cNvSpPr txBox="1"/>
          <p:nvPr userDrawn="1"/>
        </p:nvSpPr>
        <p:spPr>
          <a:xfrm>
            <a:off x="3011214" y="6003943"/>
            <a:ext cx="6160416" cy="5234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1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Global Home of </a:t>
            </a:r>
            <a:r>
              <a:rPr lang="en-US" sz="1401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Dialogue</a:t>
            </a:r>
          </a:p>
          <a:p>
            <a:pPr algn="ctr"/>
            <a:r>
              <a:rPr lang="en-US" sz="1401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ief</a:t>
            </a:r>
            <a:r>
              <a:rPr lang="en-US" sz="1401" dirty="0">
                <a:latin typeface="Arial" panose="020B0604020202020204" pitchFamily="34" charset="0"/>
                <a:cs typeface="Arial" panose="020B0604020202020204" pitchFamily="34" charset="0"/>
              </a:rPr>
              <a:t>.org</a:t>
            </a:r>
          </a:p>
        </p:txBody>
      </p:sp>
    </p:spTree>
    <p:extLst>
      <p:ext uri="{BB962C8B-B14F-4D97-AF65-F5344CB8AC3E}">
        <p14:creationId xmlns:p14="http://schemas.microsoft.com/office/powerpoint/2010/main" val="38097370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DB501DA-51C1-4720-B45C-92B76B7577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3657" y="6380925"/>
            <a:ext cx="1797508" cy="2838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92C5EE-794C-40AD-9C30-35E2FA64BF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77196" y="6380920"/>
            <a:ext cx="1781150" cy="31612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41966CB-6B9E-4D6A-823E-B345C6FECBD8}"/>
              </a:ext>
            </a:extLst>
          </p:cNvPr>
          <p:cNvCxnSpPr/>
          <p:nvPr userDrawn="1"/>
        </p:nvCxnSpPr>
        <p:spPr>
          <a:xfrm>
            <a:off x="733656" y="6192077"/>
            <a:ext cx="1072469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EA778874-AB4A-4B78-9BCC-78E9BD84E6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br>
              <a:rPr lang="en-GB" dirty="0"/>
            </a:b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C6CE244-C302-46CB-8574-5CCCADC0CC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17643"/>
            <a:ext cx="10972800" cy="4708525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8694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ide-by-S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6E2B9-EBEA-4A0F-807C-A8605DCDF4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7029" y="365129"/>
            <a:ext cx="10917943" cy="54647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0F5A15-C8B6-4A05-BC99-9FBE75CC65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59636" y="2034987"/>
            <a:ext cx="3713871" cy="395902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5A9908-0AAD-4210-9ADA-439197E216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17642" y="2029403"/>
            <a:ext cx="3713871" cy="3959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562F3F-E6C9-423E-BDE1-E940EADAA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91E0-9835-48AB-9BA3-A03A906C931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335EA9F-0082-3A70-2F3C-4EEF8BCC93E3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04623" y="2034988"/>
            <a:ext cx="3713871" cy="395902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D46FDC3-28D1-F25F-1A90-A5EAC4AC34BE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03126" y="863993"/>
            <a:ext cx="11228386" cy="116541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5835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Scree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F4A597A-3100-42F4-936A-E5D82BB699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"/>
            <a:ext cx="12192000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C42DE2-BC91-48C8-9DAB-8A30122C6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990A84-DD2D-4805-B903-F39E8BDDE5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1634644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 Slide (For Screen 1)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AB95D2-49D2-4523-9F02-E40974648A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0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712CAE9-8D69-41A8-B30D-55FC85580D24}" type="datetime4">
              <a:rPr lang="en-US" smtClean="0"/>
              <a:t>February 3, 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36A605-8A59-40FC-81BE-8DB8C0635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1" dirty="0">
                <a:solidFill>
                  <a:schemeClr val="tx2"/>
                </a:solidFill>
              </a:rPr>
              <a:t>Energy Security </a:t>
            </a:r>
            <a:r>
              <a:rPr lang="en-US" dirty="0">
                <a:solidFill>
                  <a:schemeClr val="bg1"/>
                </a:solidFill>
              </a:rPr>
              <a:t>Through Dialogue</a:t>
            </a:r>
          </a:p>
          <a:p>
            <a:r>
              <a:rPr lang="en-US" b="1" dirty="0">
                <a:solidFill>
                  <a:schemeClr val="tx2"/>
                </a:solidFill>
              </a:rPr>
              <a:t>ief</a:t>
            </a:r>
            <a:r>
              <a:rPr lang="en-US" dirty="0">
                <a:solidFill>
                  <a:schemeClr val="bg1"/>
                </a:solidFill>
              </a:rPr>
              <a:t>.org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449344-2A45-48E0-936E-D4CAE8286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CB091E0-9835-48AB-9BA3-A03A906C931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DBC5DC9-1DD6-41F8-8D37-41DBF3A8FD06}"/>
              </a:ext>
            </a:extLst>
          </p:cNvPr>
          <p:cNvCxnSpPr/>
          <p:nvPr/>
        </p:nvCxnSpPr>
        <p:spPr>
          <a:xfrm>
            <a:off x="682914" y="5844209"/>
            <a:ext cx="10925029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1C9024E-223C-4A2F-BD6D-828A4D887308}"/>
              </a:ext>
            </a:extLst>
          </p:cNvPr>
          <p:cNvSpPr txBox="1"/>
          <p:nvPr/>
        </p:nvSpPr>
        <p:spPr>
          <a:xfrm>
            <a:off x="7056783" y="693693"/>
            <a:ext cx="4700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Date here     </a:t>
            </a:r>
            <a:r>
              <a:rPr lang="en-US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Location here     </a:t>
            </a:r>
            <a:r>
              <a:rPr lang="en-US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Presenter Name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C139F3-61A8-4D0B-967B-6A06502574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914" y="516895"/>
            <a:ext cx="1664352" cy="353599"/>
          </a:xfrm>
          <a:prstGeom prst="rect">
            <a:avLst/>
          </a:prstGeom>
        </p:spPr>
      </p:pic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ED18B418-7CD8-4E90-93D4-A222BC06B6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3114679"/>
            <a:ext cx="5803900" cy="608013"/>
          </a:xfrm>
        </p:spPr>
        <p:txBody>
          <a:bodyPr/>
          <a:lstStyle>
            <a:lvl1pPr marL="0" indent="0">
              <a:buNone/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Subheading here as needed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D1128D8-E585-4734-ADB9-DF15CEBBD3E4}"/>
              </a:ext>
            </a:extLst>
          </p:cNvPr>
          <p:cNvCxnSpPr/>
          <p:nvPr userDrawn="1"/>
        </p:nvCxnSpPr>
        <p:spPr>
          <a:xfrm>
            <a:off x="682914" y="5844209"/>
            <a:ext cx="10925029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05D32D8-1132-4188-B696-DECEB99CBA7E}"/>
              </a:ext>
            </a:extLst>
          </p:cNvPr>
          <p:cNvSpPr txBox="1"/>
          <p:nvPr userDrawn="1"/>
        </p:nvSpPr>
        <p:spPr>
          <a:xfrm>
            <a:off x="7056783" y="693693"/>
            <a:ext cx="4700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Date here     </a:t>
            </a:r>
            <a:r>
              <a:rPr lang="en-US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Location here     </a:t>
            </a:r>
            <a:r>
              <a:rPr lang="en-US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Presenter Name here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F9D39EB-C6A2-495A-AE47-8B6B14C8E9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2914" y="516895"/>
            <a:ext cx="1664352" cy="35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755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F48666-7657-A2BE-E242-A2768DABB4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B091E0-9835-48AB-9BA3-A03A906C931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 descr="A graph of a business graph&#10;&#10;Description automatically generated with medium confidence">
            <a:extLst>
              <a:ext uri="{FF2B5EF4-FFF2-40B4-BE49-F238E27FC236}">
                <a16:creationId xmlns:a16="http://schemas.microsoft.com/office/drawing/2014/main" id="{FA954AEE-9311-99AC-A039-AFCC43A207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" y="-69272"/>
            <a:ext cx="12184821" cy="700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179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F48666-7657-A2BE-E242-A2768DABB4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B091E0-9835-48AB-9BA3-A03A906C931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A graph of stock market growth&#10;&#10;Description automatically generated with medium confidence">
            <a:extLst>
              <a:ext uri="{FF2B5EF4-FFF2-40B4-BE49-F238E27FC236}">
                <a16:creationId xmlns:a16="http://schemas.microsoft.com/office/drawing/2014/main" id="{F3A90D3C-F7DE-3FEB-6A53-123F89A90F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78" y="-76200"/>
            <a:ext cx="12237925" cy="703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597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Scree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C819902-8DFA-42E2-A424-6A7C69AD3B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DA13AD-916E-4496-9F5A-022DC04074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990A84-DD2D-4805-B903-F39E8BDDE5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1634644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 Slide (For Screen 2)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AB95D2-49D2-4523-9F02-E40974648A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0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A4BD913-1447-4FCE-976D-05467EBE7349}" type="datetime4">
              <a:rPr lang="en-US" smtClean="0"/>
              <a:t>February 3, 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36A605-8A59-40FC-81BE-8DB8C0635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1" dirty="0">
                <a:solidFill>
                  <a:schemeClr val="tx2"/>
                </a:solidFill>
              </a:rPr>
              <a:t>Energy Security </a:t>
            </a:r>
            <a:r>
              <a:rPr lang="en-US" dirty="0">
                <a:solidFill>
                  <a:schemeClr val="bg1"/>
                </a:solidFill>
              </a:rPr>
              <a:t>Through Dialogue</a:t>
            </a:r>
          </a:p>
          <a:p>
            <a:r>
              <a:rPr lang="en-US" b="1" dirty="0">
                <a:solidFill>
                  <a:schemeClr val="tx2"/>
                </a:solidFill>
              </a:rPr>
              <a:t>ief</a:t>
            </a:r>
            <a:r>
              <a:rPr lang="en-US" dirty="0">
                <a:solidFill>
                  <a:schemeClr val="bg1"/>
                </a:solidFill>
              </a:rPr>
              <a:t>.org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449344-2A45-48E0-936E-D4CAE8286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CB091E0-9835-48AB-9BA3-A03A906C931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DBC5DC9-1DD6-41F8-8D37-41DBF3A8FD06}"/>
              </a:ext>
            </a:extLst>
          </p:cNvPr>
          <p:cNvCxnSpPr/>
          <p:nvPr/>
        </p:nvCxnSpPr>
        <p:spPr>
          <a:xfrm>
            <a:off x="682914" y="5844209"/>
            <a:ext cx="10925029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1C9024E-223C-4A2F-BD6D-828A4D887308}"/>
              </a:ext>
            </a:extLst>
          </p:cNvPr>
          <p:cNvSpPr txBox="1"/>
          <p:nvPr/>
        </p:nvSpPr>
        <p:spPr>
          <a:xfrm>
            <a:off x="7056783" y="693693"/>
            <a:ext cx="4700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Date here     </a:t>
            </a:r>
            <a:r>
              <a:rPr lang="en-US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Location here     </a:t>
            </a:r>
            <a:r>
              <a:rPr lang="en-US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Presenter Name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C139F3-61A8-4D0B-967B-6A06502574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914" y="516895"/>
            <a:ext cx="1664352" cy="353599"/>
          </a:xfrm>
          <a:prstGeom prst="rect">
            <a:avLst/>
          </a:prstGeom>
        </p:spPr>
      </p:pic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0EA6B9C6-172C-4862-A8C9-D7C3ACADA13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3114679"/>
            <a:ext cx="5803900" cy="608013"/>
          </a:xfrm>
        </p:spPr>
        <p:txBody>
          <a:bodyPr/>
          <a:lstStyle>
            <a:lvl1pPr marL="0" indent="0">
              <a:buNone/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Subheading here as needed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D398E7F-851C-46E1-832A-249BB88DC319}"/>
              </a:ext>
            </a:extLst>
          </p:cNvPr>
          <p:cNvCxnSpPr/>
          <p:nvPr userDrawn="1"/>
        </p:nvCxnSpPr>
        <p:spPr>
          <a:xfrm>
            <a:off x="682914" y="5844209"/>
            <a:ext cx="10925029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9D18BA4-A885-4F56-A450-C51445336D40}"/>
              </a:ext>
            </a:extLst>
          </p:cNvPr>
          <p:cNvSpPr txBox="1"/>
          <p:nvPr userDrawn="1"/>
        </p:nvSpPr>
        <p:spPr>
          <a:xfrm>
            <a:off x="7056783" y="693693"/>
            <a:ext cx="4700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Date here     </a:t>
            </a:r>
            <a:r>
              <a:rPr lang="en-US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Location here     </a:t>
            </a:r>
            <a:r>
              <a:rPr lang="en-US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Presenter Name here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0A69298-0FCF-4525-BA90-998F077667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2914" y="516895"/>
            <a:ext cx="1664352" cy="35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752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Scre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E053F2F-2C02-4BCD-93B4-BD783FC9BC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"/>
            <a:ext cx="12192000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5EB7E5-CA57-4A02-A3BE-5781D13C1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990A84-DD2D-4805-B903-F39E8BDDE5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1634644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 Slide (For Screen 3)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AB95D2-49D2-4523-9F02-E40974648A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0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98B1B2E-E69F-4E68-AA0B-1EB1C2114782}" type="datetime4">
              <a:rPr lang="en-US" smtClean="0"/>
              <a:t>February 3, 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36A605-8A59-40FC-81BE-8DB8C0635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1" dirty="0">
                <a:solidFill>
                  <a:schemeClr val="tx2"/>
                </a:solidFill>
              </a:rPr>
              <a:t>Energy Security </a:t>
            </a:r>
            <a:r>
              <a:rPr lang="en-US" dirty="0">
                <a:solidFill>
                  <a:schemeClr val="bg1"/>
                </a:solidFill>
              </a:rPr>
              <a:t>Through Dialogue</a:t>
            </a:r>
          </a:p>
          <a:p>
            <a:r>
              <a:rPr lang="en-US" b="1" dirty="0">
                <a:solidFill>
                  <a:schemeClr val="tx2"/>
                </a:solidFill>
              </a:rPr>
              <a:t>ief</a:t>
            </a:r>
            <a:r>
              <a:rPr lang="en-US" dirty="0">
                <a:solidFill>
                  <a:schemeClr val="bg1"/>
                </a:solidFill>
              </a:rPr>
              <a:t>.org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449344-2A45-48E0-936E-D4CAE8286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CB091E0-9835-48AB-9BA3-A03A906C931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DBC5DC9-1DD6-41F8-8D37-41DBF3A8FD06}"/>
              </a:ext>
            </a:extLst>
          </p:cNvPr>
          <p:cNvCxnSpPr/>
          <p:nvPr/>
        </p:nvCxnSpPr>
        <p:spPr>
          <a:xfrm>
            <a:off x="682914" y="5844209"/>
            <a:ext cx="10925029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1C9024E-223C-4A2F-BD6D-828A4D887308}"/>
              </a:ext>
            </a:extLst>
          </p:cNvPr>
          <p:cNvSpPr txBox="1"/>
          <p:nvPr/>
        </p:nvSpPr>
        <p:spPr>
          <a:xfrm>
            <a:off x="7056783" y="693693"/>
            <a:ext cx="4700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Date here     </a:t>
            </a:r>
            <a:r>
              <a:rPr lang="en-US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Location here     </a:t>
            </a:r>
            <a:r>
              <a:rPr lang="en-US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Presenter Name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C139F3-61A8-4D0B-967B-6A06502574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914" y="516895"/>
            <a:ext cx="1664352" cy="353599"/>
          </a:xfrm>
          <a:prstGeom prst="rect">
            <a:avLst/>
          </a:prstGeom>
        </p:spPr>
      </p:pic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200E1C02-53B6-4EFD-9B70-8F8BD8A0F1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3114679"/>
            <a:ext cx="5803900" cy="608013"/>
          </a:xfrm>
        </p:spPr>
        <p:txBody>
          <a:bodyPr/>
          <a:lstStyle>
            <a:lvl1pPr marL="0" indent="0">
              <a:buNone/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Subheading here as needed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F590A23-5112-42B2-BBCB-D463BE65740F}"/>
              </a:ext>
            </a:extLst>
          </p:cNvPr>
          <p:cNvCxnSpPr/>
          <p:nvPr userDrawn="1"/>
        </p:nvCxnSpPr>
        <p:spPr>
          <a:xfrm>
            <a:off x="682914" y="5844209"/>
            <a:ext cx="10925029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B665E33-6511-4198-B5D2-7C044ABA832C}"/>
              </a:ext>
            </a:extLst>
          </p:cNvPr>
          <p:cNvSpPr txBox="1"/>
          <p:nvPr userDrawn="1"/>
        </p:nvSpPr>
        <p:spPr>
          <a:xfrm>
            <a:off x="7056783" y="693693"/>
            <a:ext cx="4700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Date here     </a:t>
            </a:r>
            <a:r>
              <a:rPr lang="en-US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Location here     </a:t>
            </a:r>
            <a:r>
              <a:rPr lang="en-US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Presenter Name here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B421723-6C87-4167-AF10-E6E0601F165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2914" y="516895"/>
            <a:ext cx="1664352" cy="35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99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C8992-0AC3-480B-A19D-12E208FCE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>
            <a:lvl1pPr>
              <a:defRPr sz="2954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1200F-47CC-412B-896D-680C50CBFD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275831-1BE0-4333-BBA3-0A2D5BAD5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91E0-9835-48AB-9BA3-A03A906C93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845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ide-by-S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6E2B9-EBEA-4A0F-807C-A8605DCDF4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7029" y="365129"/>
            <a:ext cx="10917943" cy="9144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0F5A15-C8B6-4A05-BC99-9FBE75CC65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7028" y="1457865"/>
            <a:ext cx="5382773" cy="471909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5A9908-0AAD-4210-9ADA-439197E216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57865"/>
            <a:ext cx="5382772" cy="47190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562F3F-E6C9-423E-BDE1-E940EADAA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91E0-9835-48AB-9BA3-A03A906C93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073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/3rd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6E2B9-EBEA-4A0F-807C-A8605DCDF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646" y="365128"/>
            <a:ext cx="10896709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0F5A15-C8B6-4A05-BC99-9FBE75CC65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7646" y="1463317"/>
            <a:ext cx="7204005" cy="471830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5A9908-0AAD-4210-9ADA-439197E216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51650" y="1458659"/>
            <a:ext cx="3692705" cy="471830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562F3F-E6C9-423E-BDE1-E940EADAA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91E0-9835-48AB-9BA3-A03A906C93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8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9144D5-1F59-4A65-80F7-1EDB6C01B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87" y="365129"/>
            <a:ext cx="10925029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94ACC8-50E1-4912-896D-03C2A404CD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3487" y="1825625"/>
            <a:ext cx="1092502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B6BC30-67B6-4779-B32D-883D614FB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CB091E0-9835-48AB-9BA3-A03A906C931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8F18298-D002-4832-A489-28F3903A3525}"/>
              </a:ext>
            </a:extLst>
          </p:cNvPr>
          <p:cNvCxnSpPr/>
          <p:nvPr userDrawn="1"/>
        </p:nvCxnSpPr>
        <p:spPr>
          <a:xfrm>
            <a:off x="633487" y="6277720"/>
            <a:ext cx="10925029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E4F9F363-EE6E-DBB4-4B40-8572F148CC71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03" y="6395647"/>
            <a:ext cx="1658256" cy="28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508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703" r:id="rId3"/>
    <p:sldLayoutId id="2147483704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702" r:id="rId11"/>
    <p:sldLayoutId id="2147483677" r:id="rId12"/>
    <p:sldLayoutId id="2147483678" r:id="rId13"/>
    <p:sldLayoutId id="2147483680" r:id="rId14"/>
    <p:sldLayoutId id="2147483681" r:id="rId15"/>
    <p:sldLayoutId id="2147483666" r:id="rId16"/>
    <p:sldLayoutId id="2147483679" r:id="rId17"/>
    <p:sldLayoutId id="2147483684" r:id="rId18"/>
    <p:sldLayoutId id="2147483705" r:id="rId19"/>
  </p:sldLayoutIdLst>
  <p:hf hdr="0"/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2954" b="1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000" b="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39743" indent="-112718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74704" indent="-112718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01730" indent="-114306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1" kern="1200">
          <a:solidFill>
            <a:schemeClr val="bg2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027164" indent="-112718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5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8" algn="l" defTabSz="91444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19A9B-8251-457A-BA28-96F8FC6D4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Industry Advisory Council Meeting</a:t>
            </a:r>
            <a:br>
              <a:rPr lang="en-US" dirty="0"/>
            </a:br>
            <a:br>
              <a:rPr lang="en-US" dirty="0"/>
            </a:br>
            <a:r>
              <a:rPr lang="en-US" sz="2700" i="1" dirty="0">
                <a:solidFill>
                  <a:srgbClr val="FF0000"/>
                </a:solidFill>
              </a:rPr>
              <a:t>(Session 3)</a:t>
            </a:r>
            <a:r>
              <a:rPr lang="en-US" sz="2700" i="1" dirty="0"/>
              <a:t> Critical Minerals: The New Foundations for a Clean Resilient and Competitive Global Energy System</a:t>
            </a:r>
            <a:br>
              <a:rPr lang="en-US" dirty="0"/>
            </a:br>
            <a:br>
              <a:rPr lang="en-US" dirty="0"/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C1E8F7-84C8-4CCD-B6C3-9313C928C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February 03, 2026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F7EAA9-0B10-4873-BB4B-CE28B5E63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chemeClr val="tx2"/>
                </a:solidFill>
              </a:rPr>
              <a:t>Energy Security </a:t>
            </a:r>
            <a:r>
              <a:rPr lang="en-US">
                <a:solidFill>
                  <a:schemeClr val="bg1"/>
                </a:solidFill>
              </a:rPr>
              <a:t>Through Dialogue</a:t>
            </a:r>
          </a:p>
          <a:p>
            <a:r>
              <a:rPr lang="en-US" b="1">
                <a:solidFill>
                  <a:schemeClr val="tx2"/>
                </a:solidFill>
              </a:rPr>
              <a:t>ief</a:t>
            </a:r>
            <a:r>
              <a:rPr lang="en-US">
                <a:solidFill>
                  <a:schemeClr val="bg1"/>
                </a:solidFill>
              </a:rPr>
              <a:t>.org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3BBB7E-49B2-450A-B90B-04672C2EB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91E0-9835-48AB-9BA3-A03A906C931A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1232B0F-CE21-4E83-80EE-0DD5F3E5AB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1" y="3978750"/>
            <a:ext cx="6705426" cy="1359061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Insights from the Recent Report</a:t>
            </a:r>
            <a:endParaRPr lang="en-US" sz="2462" b="1" dirty="0"/>
          </a:p>
          <a:p>
            <a:endParaRPr lang="en-US" sz="2462" dirty="0"/>
          </a:p>
          <a:p>
            <a:r>
              <a:rPr lang="en-US" sz="2462" dirty="0"/>
              <a:t>Ali Alsamawi, Senior Energy Analyst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5C6420-E13E-C5ED-9476-DC18669DE63B}"/>
              </a:ext>
            </a:extLst>
          </p:cNvPr>
          <p:cNvSpPr txBox="1"/>
          <p:nvPr/>
        </p:nvSpPr>
        <p:spPr>
          <a:xfrm>
            <a:off x="5749647" y="22112"/>
            <a:ext cx="6442353" cy="4331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sz="2215" dirty="0">
              <a:highlight>
                <a:srgbClr val="000000"/>
              </a:highligh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542B79-91A2-942F-044A-E7FE9CF895CD}"/>
              </a:ext>
            </a:extLst>
          </p:cNvPr>
          <p:cNvSpPr txBox="1"/>
          <p:nvPr/>
        </p:nvSpPr>
        <p:spPr>
          <a:xfrm>
            <a:off x="7538789" y="600941"/>
            <a:ext cx="4198775" cy="3693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test</a:t>
            </a:r>
          </a:p>
        </p:txBody>
      </p:sp>
    </p:spTree>
    <p:extLst>
      <p:ext uri="{BB962C8B-B14F-4D97-AF65-F5344CB8AC3E}">
        <p14:creationId xmlns:p14="http://schemas.microsoft.com/office/powerpoint/2010/main" val="26367290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5EE90C-6A19-A360-B006-16BA56E781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A2076-DFA4-118E-E42B-3B4F2C608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028" y="365916"/>
            <a:ext cx="11554972" cy="509696"/>
          </a:xfrm>
        </p:spPr>
        <p:txBody>
          <a:bodyPr>
            <a:normAutofit/>
          </a:bodyPr>
          <a:lstStyle/>
          <a:p>
            <a:r>
              <a:rPr lang="en-US" sz="2708" dirty="0"/>
              <a:t>Strategic Importance of Critical Minerals Differs Across Countries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3B3C70-8A5B-8E8B-7771-E72032B7D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91E0-9835-48AB-9BA3-A03A906C931A}" type="slidenum">
              <a:rPr lang="en-US" smtClean="0"/>
              <a:t>2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79C714D-442C-6371-5B2E-7EF27AA0A7B5}"/>
              </a:ext>
            </a:extLst>
          </p:cNvPr>
          <p:cNvSpPr txBox="1">
            <a:spLocks/>
          </p:cNvSpPr>
          <p:nvPr/>
        </p:nvSpPr>
        <p:spPr>
          <a:xfrm>
            <a:off x="8011845" y="954632"/>
            <a:ext cx="3724631" cy="4948736"/>
          </a:xfrm>
          <a:prstGeom prst="rect">
            <a:avLst/>
          </a:prstGeom>
        </p:spPr>
        <p:txBody>
          <a:bodyPr vert="horz" lIns="112542" tIns="56271" rIns="112542" bIns="56271" rtlCol="0">
            <a:noAutofit/>
          </a:bodyPr>
          <a:lstStyle>
            <a:lvl1pPr marL="185742" indent="-185742" algn="l" defTabSz="742969" rtl="0" eaLnBrk="1" latinLnBrk="0" hangingPunct="1">
              <a:lnSpc>
                <a:spcPct val="90000"/>
              </a:lnSpc>
              <a:spcBef>
                <a:spcPts val="813"/>
              </a:spcBef>
              <a:buFont typeface="Arial" panose="020B0604020202020204" pitchFamily="34" charset="0"/>
              <a:buChar char="•"/>
              <a:defRPr sz="1625" b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76034" indent="-91581" algn="l" defTabSz="742969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66935" indent="-91581" algn="l" defTabSz="742969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651389" indent="-92871" algn="l" defTabSz="742969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138" kern="12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834550" indent="-91581" algn="l" defTabSz="742969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975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043164" indent="-185742" algn="l" defTabSz="742969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648" indent="-185742" algn="l" defTabSz="742969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132" indent="-185742" algn="l" defTabSz="742969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617" indent="-185742" algn="l" defTabSz="742969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accent1"/>
                </a:solidFill>
              </a:rPr>
              <a:t>The term “</a:t>
            </a:r>
            <a:r>
              <a:rPr lang="en-US" sz="1600" i="1" dirty="0">
                <a:solidFill>
                  <a:schemeClr val="accent1"/>
                </a:solidFill>
              </a:rPr>
              <a:t>critical minerals”</a:t>
            </a:r>
            <a:r>
              <a:rPr lang="en-US" sz="1600" dirty="0">
                <a:solidFill>
                  <a:schemeClr val="accent1"/>
                </a:solidFill>
              </a:rPr>
              <a:t> is widely used by policymakers and the media; however, its definition varies across countries. </a:t>
            </a:r>
          </a:p>
          <a:p>
            <a:r>
              <a:rPr lang="en-US" sz="1600" dirty="0">
                <a:solidFill>
                  <a:schemeClr val="accent1"/>
                </a:solidFill>
              </a:rPr>
              <a:t>Minerals classified as ‘</a:t>
            </a:r>
            <a:r>
              <a:rPr lang="en-US" sz="1600" i="1" dirty="0">
                <a:solidFill>
                  <a:schemeClr val="accent1"/>
                </a:solidFill>
              </a:rPr>
              <a:t>global supply-critical</a:t>
            </a:r>
            <a:r>
              <a:rPr lang="en-US" sz="1600" dirty="0">
                <a:solidFill>
                  <a:schemeClr val="accent1"/>
                </a:solidFill>
              </a:rPr>
              <a:t>’, for example, appear across all national critical minerals lists collected.</a:t>
            </a:r>
          </a:p>
          <a:p>
            <a:r>
              <a:rPr lang="en-US" sz="1600" dirty="0">
                <a:solidFill>
                  <a:schemeClr val="accent1"/>
                </a:solidFill>
              </a:rPr>
              <a:t>The United States, for example, designates 60 minerals as critical, while the EU lists 54 and China 40. </a:t>
            </a:r>
          </a:p>
          <a:p>
            <a:endParaRPr lang="en-US" sz="1600" dirty="0">
              <a:solidFill>
                <a:schemeClr val="accent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F8FB2E4-8FFC-E909-BEEE-36717000A720}"/>
              </a:ext>
            </a:extLst>
          </p:cNvPr>
          <p:cNvSpPr txBox="1"/>
          <p:nvPr/>
        </p:nvSpPr>
        <p:spPr>
          <a:xfrm>
            <a:off x="1057684" y="6029036"/>
            <a:ext cx="34018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Sources: IEF and national Critical Mineral lists. 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EEBB398-930A-97D7-2B3B-04087D7EFD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4892" y="869777"/>
            <a:ext cx="7093980" cy="5159259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A603BD8-B2DF-B533-5361-B66871AFD770}"/>
              </a:ext>
            </a:extLst>
          </p:cNvPr>
          <p:cNvCxnSpPr>
            <a:cxnSpLocks/>
          </p:cNvCxnSpPr>
          <p:nvPr/>
        </p:nvCxnSpPr>
        <p:spPr>
          <a:xfrm>
            <a:off x="1911214" y="3289900"/>
            <a:ext cx="2049410" cy="3265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424C97E-DE59-BA2D-B9BE-6ABD214D6CFC}"/>
              </a:ext>
            </a:extLst>
          </p:cNvPr>
          <p:cNvSpPr txBox="1"/>
          <p:nvPr/>
        </p:nvSpPr>
        <p:spPr>
          <a:xfrm>
            <a:off x="380725" y="2547257"/>
            <a:ext cx="1891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These minerals are considered</a:t>
            </a:r>
          </a:p>
          <a:p>
            <a:r>
              <a:rPr lang="en-US" dirty="0"/>
              <a:t>critical by all countries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5017D67-60C9-6E7B-6E41-B70CF21CA1C6}"/>
              </a:ext>
            </a:extLst>
          </p:cNvPr>
          <p:cNvSpPr/>
          <p:nvPr/>
        </p:nvSpPr>
        <p:spPr>
          <a:xfrm>
            <a:off x="2349572" y="3535444"/>
            <a:ext cx="341170" cy="27699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8BBF450-2D51-FA6D-37B9-FE1B102032FA}"/>
              </a:ext>
            </a:extLst>
          </p:cNvPr>
          <p:cNvSpPr/>
          <p:nvPr/>
        </p:nvSpPr>
        <p:spPr>
          <a:xfrm>
            <a:off x="3043147" y="4800234"/>
            <a:ext cx="341170" cy="27699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FE86C36-6B13-A3A0-BF3D-EC2FB42FD6FB}"/>
              </a:ext>
            </a:extLst>
          </p:cNvPr>
          <p:cNvSpPr/>
          <p:nvPr/>
        </p:nvSpPr>
        <p:spPr>
          <a:xfrm>
            <a:off x="5071000" y="5043893"/>
            <a:ext cx="341170" cy="27699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247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5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DB23B7-4974-4AA8-2FA4-E41EA04B5F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A6DDF-9215-1644-C4D5-0C6CC6893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8" dirty="0"/>
              <a:t>Without Trade and Investment, Supply for Key Critical Minerals May Fall Short of Demand in Less than a Decade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963266-4631-4F7F-3E8F-39FCB32F18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40498" y="1279529"/>
            <a:ext cx="3148485" cy="4281143"/>
          </a:xfrm>
        </p:spPr>
        <p:txBody>
          <a:bodyPr>
            <a:no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Demand for five key critical minerals continue to accelerate, driven by the material requirements of the global energy transition.</a:t>
            </a:r>
          </a:p>
          <a:p>
            <a:r>
              <a:rPr lang="en-US" sz="1600" dirty="0">
                <a:solidFill>
                  <a:schemeClr val="accent1"/>
                </a:solidFill>
              </a:rPr>
              <a:t>Total demand increases from roughly 28 Mega </a:t>
            </a:r>
            <a:r>
              <a:rPr lang="en-US" sz="1600" dirty="0" err="1">
                <a:solidFill>
                  <a:schemeClr val="accent1"/>
                </a:solidFill>
              </a:rPr>
              <a:t>tonne</a:t>
            </a:r>
            <a:r>
              <a:rPr lang="en-US" sz="1600" dirty="0">
                <a:solidFill>
                  <a:schemeClr val="accent1"/>
                </a:solidFill>
              </a:rPr>
              <a:t> (Mt) in 2021 to nearly 41 Mt by 2040.</a:t>
            </a:r>
          </a:p>
          <a:p>
            <a:r>
              <a:rPr lang="en-US" sz="1600" dirty="0">
                <a:solidFill>
                  <a:schemeClr val="accent1"/>
                </a:solidFill>
              </a:rPr>
              <a:t>More than 60% of global demand for these materials is traded across borders, highlighting the deep interdependence of producing and consuming regions.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689053-F662-09A2-21D6-95A5EA01A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91E0-9835-48AB-9BA3-A03A906C931A}" type="slidenum">
              <a:rPr lang="en-US" smtClean="0"/>
              <a:t>3</a:t>
            </a:fld>
            <a:endParaRPr lang="en-US" dirty="0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0CCB1FAE-D7B5-8189-5646-DE92DD175D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3536" y="1155344"/>
            <a:ext cx="7582951" cy="473934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6D15EB8-DB22-1C9B-9D77-17818A7BAD3A}"/>
              </a:ext>
            </a:extLst>
          </p:cNvPr>
          <p:cNvSpPr txBox="1"/>
          <p:nvPr/>
        </p:nvSpPr>
        <p:spPr>
          <a:xfrm>
            <a:off x="637029" y="5894689"/>
            <a:ext cx="51276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Source: IEF estimations, IEA, UN Comtrade and US Geological Survey. </a:t>
            </a:r>
          </a:p>
          <a:p>
            <a:endParaRPr lang="en-US" sz="12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7345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0D90C2-8541-0631-DBD1-951AFA3D9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93F4C-B5C5-7696-8214-B9F61845C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8" dirty="0"/>
              <a:t>Policies Introduced in 2020–2025 Nearly Double Those of the Previous Two Decades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5C6224-525F-3AF0-8D72-F194D3A4B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91E0-9835-48AB-9BA3-A03A906C931A}" type="slidenum">
              <a:rPr lang="en-US" smtClean="0"/>
              <a:t>4</a:t>
            </a:fld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127C863-87BD-5FCB-7C60-AEFFF311F0FB}"/>
              </a:ext>
            </a:extLst>
          </p:cNvPr>
          <p:cNvSpPr txBox="1"/>
          <p:nvPr/>
        </p:nvSpPr>
        <p:spPr>
          <a:xfrm>
            <a:off x="1148241" y="5950596"/>
            <a:ext cx="28505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Source: IEF, IEA and national sources. 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97FB6FA-8D06-EF93-6435-88D1D385E2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6314" y="1279529"/>
            <a:ext cx="8602249" cy="46083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1F7FD74-39F1-B991-656C-A43F644913EA}"/>
              </a:ext>
            </a:extLst>
          </p:cNvPr>
          <p:cNvSpPr txBox="1"/>
          <p:nvPr/>
        </p:nvSpPr>
        <p:spPr>
          <a:xfrm>
            <a:off x="8541265" y="1882681"/>
            <a:ext cx="663675" cy="197178"/>
          </a:xfrm>
          <a:prstGeom prst="rect">
            <a:avLst/>
          </a:prstGeom>
          <a:noFill/>
          <a:ln w="19050"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C80D68-DC0E-7407-0A13-C984F24DB4F5}"/>
              </a:ext>
            </a:extLst>
          </p:cNvPr>
          <p:cNvSpPr txBox="1"/>
          <p:nvPr/>
        </p:nvSpPr>
        <p:spPr>
          <a:xfrm>
            <a:off x="6125003" y="5498544"/>
            <a:ext cx="1564913" cy="197178"/>
          </a:xfrm>
          <a:prstGeom prst="rect">
            <a:avLst/>
          </a:prstGeom>
          <a:noFill/>
          <a:ln w="19050"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6F3B18-459A-D252-AE36-A9E11E745890}"/>
              </a:ext>
            </a:extLst>
          </p:cNvPr>
          <p:cNvSpPr txBox="1"/>
          <p:nvPr/>
        </p:nvSpPr>
        <p:spPr>
          <a:xfrm>
            <a:off x="4362637" y="5670384"/>
            <a:ext cx="1893544" cy="197178"/>
          </a:xfrm>
          <a:prstGeom prst="rect">
            <a:avLst/>
          </a:prstGeom>
          <a:noFill/>
          <a:ln w="1905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AE74D0-CBB5-1467-468F-CE1FE545C95A}"/>
              </a:ext>
            </a:extLst>
          </p:cNvPr>
          <p:cNvSpPr txBox="1"/>
          <p:nvPr/>
        </p:nvSpPr>
        <p:spPr>
          <a:xfrm>
            <a:off x="8545339" y="2092293"/>
            <a:ext cx="663675" cy="111302"/>
          </a:xfrm>
          <a:prstGeom prst="rect">
            <a:avLst/>
          </a:prstGeom>
          <a:noFill/>
          <a:ln w="1905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417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D676F0-CC2F-5962-333B-181CF807D3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0C3A00C1-3CFB-7ACD-96EB-49542643C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Overview of Copper Use Across US Industrial Sectors</a:t>
            </a:r>
            <a:endParaRPr lang="en-US" sz="271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9C2C2A-3525-806A-A7A1-82BDC2B41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91E0-9835-48AB-9BA3-A03A906C931A}" type="slidenum">
              <a:rPr lang="en-US" smtClean="0"/>
              <a:t>5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FEEF27-628C-94BA-2EDB-396C4419768F}"/>
              </a:ext>
            </a:extLst>
          </p:cNvPr>
          <p:cNvSpPr txBox="1"/>
          <p:nvPr/>
        </p:nvSpPr>
        <p:spPr>
          <a:xfrm>
            <a:off x="637029" y="5956613"/>
            <a:ext cx="92814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Source: IEF estimates derived from the US detailed sectoral production–consumption input–output accounts.</a:t>
            </a:r>
            <a:endParaRPr lang="en-US" sz="600" i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F01C8BEB-843F-0453-92B1-83DDC6604C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610601" y="1238342"/>
            <a:ext cx="2558144" cy="4381316"/>
          </a:xfrm>
        </p:spPr>
        <p:txBody>
          <a:bodyPr>
            <a:no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Copper is directly used by more than one hundred industries across the US economy.</a:t>
            </a:r>
          </a:p>
          <a:p>
            <a:r>
              <a:rPr lang="en-US" sz="1600" dirty="0">
                <a:solidFill>
                  <a:schemeClr val="accent1"/>
                </a:solidFill>
              </a:rPr>
              <a:t>This number might roughly double once indirect upstream and downstream linkages are considered.</a:t>
            </a:r>
          </a:p>
          <a:p>
            <a:r>
              <a:rPr lang="en-US" sz="1600" dirty="0">
                <a:solidFill>
                  <a:schemeClr val="accent1"/>
                </a:solidFill>
              </a:rPr>
              <a:t>Electrical equipment accounts for about 26% of total intermediate copper inputs, while motor-vehicle electrical systems make up more than 12%. 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ECDE51F-5F35-3604-CA49-AB4B1D374E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32721" y="911600"/>
            <a:ext cx="6254479" cy="504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6865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1B94E283-53FE-3D70-D5AD-E7841962A535}"/>
              </a:ext>
            </a:extLst>
          </p:cNvPr>
          <p:cNvSpPr txBox="1">
            <a:spLocks/>
          </p:cNvSpPr>
          <p:nvPr/>
        </p:nvSpPr>
        <p:spPr>
          <a:xfrm>
            <a:off x="752535" y="266024"/>
            <a:ext cx="10917943" cy="811777"/>
          </a:xfrm>
          <a:prstGeom prst="rect">
            <a:avLst/>
          </a:prstGeom>
        </p:spPr>
        <p:txBody>
          <a:bodyPr vert="horz" lIns="112542" tIns="56271" rIns="112542" bIns="56271" rtlCol="0" anchor="t">
            <a:normAutofit lnSpcReduction="10000"/>
          </a:bodyPr>
          <a:lstStyle>
            <a:lvl1pPr algn="l" defTabSz="74296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708" dirty="0"/>
              <a:t>Growth in Copper Demand from Electric Vehicles Is Expanding Exponentially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A92114-0019-4F65-8AF0-78F5C97503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64828" y="949532"/>
            <a:ext cx="3690143" cy="4723314"/>
          </a:xfrm>
        </p:spPr>
        <p:txBody>
          <a:bodyPr>
            <a:noAutofit/>
          </a:bodyPr>
          <a:lstStyle/>
          <a:p>
            <a:pPr>
              <a:spcAft>
                <a:spcPts val="369"/>
              </a:spcAft>
            </a:pPr>
            <a:r>
              <a:rPr lang="en-US" sz="1600" dirty="0">
                <a:solidFill>
                  <a:schemeClr val="accent1"/>
                </a:solidFill>
              </a:rPr>
              <a:t>Copper demand from Electric Vehicles rises from ~0.2 million </a:t>
            </a:r>
            <a:r>
              <a:rPr lang="en-US" sz="1600" dirty="0" err="1">
                <a:solidFill>
                  <a:schemeClr val="accent1"/>
                </a:solidFill>
              </a:rPr>
              <a:t>tonnes</a:t>
            </a:r>
            <a:r>
              <a:rPr lang="en-US" sz="1600" dirty="0">
                <a:solidFill>
                  <a:schemeClr val="accent1"/>
                </a:solidFill>
              </a:rPr>
              <a:t> in 2020 to ~2.5 million </a:t>
            </a:r>
            <a:r>
              <a:rPr lang="en-US" sz="1600" dirty="0" err="1">
                <a:solidFill>
                  <a:schemeClr val="accent1"/>
                </a:solidFill>
              </a:rPr>
              <a:t>tonnes</a:t>
            </a:r>
            <a:r>
              <a:rPr lang="en-US" sz="1600" dirty="0">
                <a:solidFill>
                  <a:schemeClr val="accent1"/>
                </a:solidFill>
              </a:rPr>
              <a:t> in 2030 and ~3.4 million </a:t>
            </a:r>
            <a:r>
              <a:rPr lang="en-US" sz="1600" dirty="0" err="1">
                <a:solidFill>
                  <a:schemeClr val="accent1"/>
                </a:solidFill>
              </a:rPr>
              <a:t>tonnes</a:t>
            </a:r>
            <a:r>
              <a:rPr lang="en-US" sz="1600" dirty="0">
                <a:solidFill>
                  <a:schemeClr val="accent1"/>
                </a:solidFill>
              </a:rPr>
              <a:t> in 2035.</a:t>
            </a:r>
            <a:r>
              <a:rPr lang="en-US" sz="1600" dirty="0"/>
              <a:t> </a:t>
            </a:r>
          </a:p>
          <a:p>
            <a:pPr>
              <a:spcAft>
                <a:spcPts val="369"/>
              </a:spcAft>
            </a:pPr>
            <a:r>
              <a:rPr lang="en-US" sz="1600" dirty="0">
                <a:solidFill>
                  <a:schemeClr val="accent1"/>
                </a:solidFill>
              </a:rPr>
              <a:t>This represents less than 0.01% of global supply in 2020 but expands to 7% by 2030 and 11% by 2035.</a:t>
            </a:r>
            <a:endParaRPr lang="en-US" sz="1600" dirty="0">
              <a:solidFill>
                <a:schemeClr val="accent1"/>
              </a:solidFill>
              <a:ea typeface="Calibri" panose="020F0502020204030204" pitchFamily="34" charset="0"/>
            </a:endParaRPr>
          </a:p>
          <a:p>
            <a:pPr>
              <a:spcAft>
                <a:spcPts val="369"/>
              </a:spcAft>
            </a:pPr>
            <a:r>
              <a:rPr lang="en-US" sz="1600" dirty="0">
                <a:solidFill>
                  <a:schemeClr val="accent1"/>
                </a:solidFill>
                <a:ea typeface="Calibri" panose="020F0502020204030204" pitchFamily="34" charset="0"/>
              </a:rPr>
              <a:t>Electric vehicles contain, on average, nearly four times more copper than conventional cars. </a:t>
            </a:r>
          </a:p>
          <a:p>
            <a:pPr>
              <a:spcAft>
                <a:spcPts val="369"/>
              </a:spcAft>
            </a:pPr>
            <a:endParaRPr lang="en-US" sz="1600" dirty="0">
              <a:solidFill>
                <a:schemeClr val="accent1"/>
              </a:solidFill>
              <a:ea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04BA94-5560-4AFC-B0B0-C4AC356F5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91E0-9835-48AB-9BA3-A03A906C931A}" type="slidenum">
              <a:rPr lang="en-US" smtClean="0"/>
              <a:t>6</a:t>
            </a:fld>
            <a:endParaRPr lang="en-US" dirty="0"/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A4C8CC0C-EF9F-9ACB-BD86-95E30B874D11}"/>
              </a:ext>
            </a:extLst>
          </p:cNvPr>
          <p:cNvSpPr txBox="1"/>
          <p:nvPr/>
        </p:nvSpPr>
        <p:spPr>
          <a:xfrm>
            <a:off x="752535" y="5821026"/>
            <a:ext cx="7269089" cy="38714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Source: IEF, British Geological Survey,</a:t>
            </a:r>
            <a:r>
              <a:rPr lang="en-US" sz="1200" dirty="0"/>
              <a:t>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IEA and Benchmark Minerals Intelligence. </a:t>
            </a:r>
            <a:endParaRPr lang="en-US" sz="12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72F16AC-2982-21E4-3C26-4596D06F3F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7029" y="1072553"/>
            <a:ext cx="7112292" cy="474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7579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E169B9-028C-82DB-97B0-542B23D56A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5022E-384E-38ED-3EAB-6CC7B5624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041" y="195078"/>
            <a:ext cx="10925029" cy="1631462"/>
          </a:xfrm>
        </p:spPr>
        <p:txBody>
          <a:bodyPr>
            <a:normAutofit/>
          </a:bodyPr>
          <a:lstStyle/>
          <a:p>
            <a:r>
              <a:rPr lang="en-US" sz="2708" dirty="0"/>
              <a:t>Pathways for Countries to Build or Upgrade Critical Minerals Sectors (</a:t>
            </a:r>
            <a:r>
              <a:rPr lang="en-US" sz="2708" dirty="0">
                <a:solidFill>
                  <a:schemeClr val="accent1"/>
                </a:solidFill>
              </a:rPr>
              <a:t>Future Work</a:t>
            </a:r>
            <a:r>
              <a:rPr lang="en-US" sz="2708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DACE99-8817-F5BC-7DAC-208CE474C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91E0-9835-48AB-9BA3-A03A906C931A}" type="slidenum">
              <a:rPr lang="en-US" smtClean="0"/>
              <a:t>7</a:t>
            </a:fld>
            <a:endParaRPr lang="en-US" dirty="0"/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EDCA4FB6-D881-545A-AE7C-0321E9524F3B}"/>
              </a:ext>
            </a:extLst>
          </p:cNvPr>
          <p:cNvSpPr txBox="1"/>
          <p:nvPr/>
        </p:nvSpPr>
        <p:spPr>
          <a:xfrm>
            <a:off x="633045" y="6277708"/>
            <a:ext cx="8757140" cy="17718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en-US" sz="985" i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2F2F23-C112-F803-52BD-04161E7E5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7041" y="1353710"/>
            <a:ext cx="9816510" cy="4488902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Given the importance of critical minerals for energy security and market stability, and prevailing co-dependencies, the IEF will continue to support producer–consumer dialogue by providing member countries and stakeholders with more analysis.</a:t>
            </a:r>
          </a:p>
          <a:p>
            <a:r>
              <a:rPr lang="en-US" dirty="0">
                <a:solidFill>
                  <a:schemeClr val="accent1"/>
                </a:solidFill>
              </a:rPr>
              <a:t>IEF Producer and consumer countries must engage in more inclusive dialogue on critical minerals market functioning to enhance market transparency, reinforce market principles, including non-discriminatory treatment of investors, and reciprocity to avoid entrenching hurdles to the detriment of all stakeholders. </a:t>
            </a:r>
          </a:p>
          <a:p>
            <a:r>
              <a:rPr lang="en-US" dirty="0">
                <a:solidFill>
                  <a:schemeClr val="accent1"/>
                </a:solidFill>
              </a:rPr>
              <a:t>Future work will focus on pathways to help countries strengthen supply-chain resilience by developing new production streams or upgrading existing ones, while prioritizing mineral production based on national needs and comparative advantages. The report will among others focus on:</a:t>
            </a:r>
          </a:p>
          <a:p>
            <a:pPr marL="0" indent="0">
              <a:buNone/>
            </a:pPr>
            <a:endParaRPr lang="en-US" dirty="0">
              <a:solidFill>
                <a:schemeClr val="accent1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1"/>
                </a:solidFill>
              </a:rPr>
              <a:t> Enhancing data transparency and market reporting.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1"/>
                </a:solidFill>
              </a:rPr>
              <a:t> Estimating value addition across the full value chain, beyond exploration.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1"/>
                </a:solidFill>
              </a:rPr>
              <a:t> Balancing domestic needs with supply-demand opportunities.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1"/>
                </a:solidFill>
              </a:rPr>
              <a:t> Identifying human-capital and skills requirements.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1"/>
                </a:solidFill>
              </a:rPr>
              <a:t> Building critical minerals enabled industries competitively.</a:t>
            </a:r>
          </a:p>
        </p:txBody>
      </p:sp>
    </p:spTree>
    <p:extLst>
      <p:ext uri="{BB962C8B-B14F-4D97-AF65-F5344CB8AC3E}">
        <p14:creationId xmlns:p14="http://schemas.microsoft.com/office/powerpoint/2010/main" val="29001898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B4A15-D774-3E93-E451-AA059E0B3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8" dirty="0"/>
              <a:t>Thank You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D223C1-B953-0948-DECA-0DA4DE46E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91E0-9835-48AB-9BA3-A03A906C931A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129439"/>
      </p:ext>
    </p:extLst>
  </p:cSld>
  <p:clrMapOvr>
    <a:masterClrMapping/>
  </p:clrMapOvr>
</p:sld>
</file>

<file path=ppt/theme/theme1.xml><?xml version="1.0" encoding="utf-8"?>
<a:theme xmlns:a="http://schemas.openxmlformats.org/drawingml/2006/main" name="IEF_PowerPoint_2021">
  <a:themeElements>
    <a:clrScheme name="IEF_Excel_2021">
      <a:dk1>
        <a:sysClr val="windowText" lastClr="000000"/>
      </a:dk1>
      <a:lt1>
        <a:sysClr val="window" lastClr="FFFFFF"/>
      </a:lt1>
      <a:dk2>
        <a:srgbClr val="00A5B2"/>
      </a:dk2>
      <a:lt2>
        <a:srgbClr val="B2B2B2"/>
      </a:lt2>
      <a:accent1>
        <a:srgbClr val="004358"/>
      </a:accent1>
      <a:accent2>
        <a:srgbClr val="E29100"/>
      </a:accent2>
      <a:accent3>
        <a:srgbClr val="73A000"/>
      </a:accent3>
      <a:accent4>
        <a:srgbClr val="0069AD"/>
      </a:accent4>
      <a:accent5>
        <a:srgbClr val="8D0000"/>
      </a:accent5>
      <a:accent6>
        <a:srgbClr val="FCC800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EF - PowerPoint - Example Deck - 2021.09.14" id="{D150B83E-0629-4203-8E66-78E8C3EB0A68}" vid="{7C5693A9-8B99-48FF-B8C4-46DE0E394D1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6C7C798BE313D47BF4B7CFF0EC481BC" ma:contentTypeVersion="10" ma:contentTypeDescription="Create a new document." ma:contentTypeScope="" ma:versionID="0fd5cd7e24cf671d8386052a6a44fc8c">
  <xsd:schema xmlns:xsd="http://www.w3.org/2001/XMLSchema" xmlns:xs="http://www.w3.org/2001/XMLSchema" xmlns:p="http://schemas.microsoft.com/office/2006/metadata/properties" xmlns:ns2="fa8064d4-381d-4dfb-8e75-6cee399bf2ce" xmlns:ns3="e20f3a93-0562-44fa-85a5-365770a7c045" targetNamespace="http://schemas.microsoft.com/office/2006/metadata/properties" ma:root="true" ma:fieldsID="4bea7915b0aa6c06b1a9af47e7ee92c8" ns2:_="" ns3:_="">
    <xsd:import namespace="fa8064d4-381d-4dfb-8e75-6cee399bf2ce"/>
    <xsd:import namespace="e20f3a93-0562-44fa-85a5-365770a7c04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8064d4-381d-4dfb-8e75-6cee399bf2c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0f3a93-0562-44fa-85a5-365770a7c045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B431FBB-A9CC-447F-8A65-901679FA3630}">
  <ds:schemaRefs>
    <ds:schemaRef ds:uri="http://schemas.microsoft.com/office/2006/documentManagement/types"/>
    <ds:schemaRef ds:uri="http://www.w3.org/XML/1998/namespace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purl.org/dc/dcmitype/"/>
    <ds:schemaRef ds:uri="http://purl.org/dc/terms/"/>
    <ds:schemaRef ds:uri="e20f3a93-0562-44fa-85a5-365770a7c045"/>
    <ds:schemaRef ds:uri="fa8064d4-381d-4dfb-8e75-6cee399bf2ce"/>
  </ds:schemaRefs>
</ds:datastoreItem>
</file>

<file path=customXml/itemProps2.xml><?xml version="1.0" encoding="utf-8"?>
<ds:datastoreItem xmlns:ds="http://schemas.openxmlformats.org/officeDocument/2006/customXml" ds:itemID="{700EAF21-9753-48C6-AAEC-C413141F7C4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a8064d4-381d-4dfb-8e75-6cee399bf2ce"/>
    <ds:schemaRef ds:uri="e20f3a93-0562-44fa-85a5-365770a7c04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F7F8810-09AB-49D5-8BE8-4B58EBCAD0E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IEF - PowerPoint - Template</Template>
  <TotalTime>126237</TotalTime>
  <Words>629</Words>
  <Application>Microsoft Office PowerPoint</Application>
  <PresentationFormat>Widescreen</PresentationFormat>
  <Paragraphs>59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Wingdings</vt:lpstr>
      <vt:lpstr>IEF_PowerPoint_2021</vt:lpstr>
      <vt:lpstr>Industry Advisory Council Meeting  (Session 3) Critical Minerals: The New Foundations for a Clean Resilient and Competitive Global Energy System  </vt:lpstr>
      <vt:lpstr>Strategic Importance of Critical Minerals Differs Across Countries</vt:lpstr>
      <vt:lpstr>Without Trade and Investment, Supply for Key Critical Minerals May Fall Short of Demand in Less than a Decade</vt:lpstr>
      <vt:lpstr>Policies Introduced in 2020–2025 Nearly Double Those of the Previous Two Decades</vt:lpstr>
      <vt:lpstr>Overview of Copper Use Across US Industrial Sectors</vt:lpstr>
      <vt:lpstr>PowerPoint Presentation</vt:lpstr>
      <vt:lpstr>Pathways for Countries to Build or Upgrade Critical Minerals Sectors (Future Work)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IEF Oil Market Security Review  with S&amp;P Global Platts</dc:title>
  <dc:creator>Yui Torikata</dc:creator>
  <cp:lastModifiedBy>Ali Alsamawi</cp:lastModifiedBy>
  <cp:revision>195</cp:revision>
  <cp:lastPrinted>2026-02-03T04:36:33Z</cp:lastPrinted>
  <dcterms:created xsi:type="dcterms:W3CDTF">2021-10-21T12:48:36Z</dcterms:created>
  <dcterms:modified xsi:type="dcterms:W3CDTF">2026-02-03T04:57:05Z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0x010100A6C7C798BE313D47BF4B7CFF0EC481BC</vt:lpwstr>
  </property>
</Properties>
</file>